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0" r:id="rId1"/>
  </p:sldMasterIdLst>
  <p:notesMasterIdLst>
    <p:notesMasterId r:id="rId29"/>
  </p:notesMasterIdLst>
  <p:sldIdLst>
    <p:sldId id="256" r:id="rId2"/>
    <p:sldId id="258" r:id="rId3"/>
    <p:sldId id="298" r:id="rId4"/>
    <p:sldId id="283" r:id="rId5"/>
    <p:sldId id="299" r:id="rId6"/>
    <p:sldId id="300" r:id="rId7"/>
    <p:sldId id="302" r:id="rId8"/>
    <p:sldId id="303" r:id="rId9"/>
    <p:sldId id="321" r:id="rId10"/>
    <p:sldId id="305" r:id="rId11"/>
    <p:sldId id="306" r:id="rId12"/>
    <p:sldId id="317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20" r:id="rId26"/>
    <p:sldId id="267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188"/>
    <a:srgbClr val="FC8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/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/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/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/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/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/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/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/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/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/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/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/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>
        <a:ln>
          <a:solidFill>
            <a:schemeClr val="bg1">
              <a:lumMod val="95000"/>
            </a:schemeClr>
          </a:solidFill>
        </a:ln>
      </dgm:spPr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>
        <a:ln>
          <a:solidFill>
            <a:schemeClr val="bg1">
              <a:lumMod val="95000"/>
            </a:schemeClr>
          </a:solidFill>
        </a:ln>
      </dgm:spPr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>
        <a:ln>
          <a:solidFill>
            <a:schemeClr val="bg1">
              <a:lumMod val="95000"/>
            </a:schemeClr>
          </a:solidFill>
        </a:ln>
      </dgm:spPr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>
        <a:ln>
          <a:solidFill>
            <a:schemeClr val="bg1">
              <a:lumMod val="95000"/>
            </a:schemeClr>
          </a:solidFill>
        </a:ln>
      </dgm:spPr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/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>
        <a:ln>
          <a:solidFill>
            <a:schemeClr val="bg1">
              <a:lumMod val="95000"/>
            </a:schemeClr>
          </a:solidFill>
        </a:ln>
      </dgm:spPr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/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>
        <a:ln>
          <a:solidFill>
            <a:schemeClr val="bg1">
              <a:lumMod val="95000"/>
            </a:schemeClr>
          </a:solidFill>
        </a:ln>
      </dgm:spPr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>
        <a:ln>
          <a:solidFill>
            <a:schemeClr val="bg1">
              <a:lumMod val="95000"/>
            </a:schemeClr>
          </a:solidFill>
        </a:ln>
      </dgm:spPr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>
        <a:ln>
          <a:solidFill>
            <a:schemeClr val="bg1">
              <a:lumMod val="95000"/>
            </a:schemeClr>
          </a:solidFill>
        </a:ln>
      </dgm:spPr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/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>
        <a:ln>
          <a:solidFill>
            <a:schemeClr val="bg1">
              <a:lumMod val="95000"/>
            </a:schemeClr>
          </a:solidFill>
        </a:ln>
      </dgm:spPr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>
        <a:ln>
          <a:solidFill>
            <a:schemeClr val="bg1">
              <a:lumMod val="95000"/>
            </a:schemeClr>
          </a:solidFill>
        </a:ln>
      </dgm:spPr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/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>
        <a:ln>
          <a:solidFill>
            <a:schemeClr val="bg1">
              <a:lumMod val="95000"/>
            </a:schemeClr>
          </a:solidFill>
        </a:ln>
      </dgm:spPr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>
        <a:ln>
          <a:solidFill>
            <a:schemeClr val="bg1">
              <a:lumMod val="95000"/>
            </a:schemeClr>
          </a:solidFill>
        </a:ln>
      </dgm:spPr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/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>
        <a:ln>
          <a:solidFill>
            <a:schemeClr val="bg1">
              <a:lumMod val="95000"/>
            </a:schemeClr>
          </a:solidFill>
        </a:ln>
      </dgm:spPr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>
        <a:ln>
          <a:solidFill>
            <a:schemeClr val="bg1">
              <a:lumMod val="95000"/>
            </a:schemeClr>
          </a:solidFill>
        </a:ln>
      </dgm:spPr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>
        <a:ln>
          <a:solidFill>
            <a:schemeClr val="bg1">
              <a:lumMod val="95000"/>
            </a:schemeClr>
          </a:solidFill>
        </a:ln>
      </dgm:spPr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/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>
        <a:ln>
          <a:solidFill>
            <a:schemeClr val="bg1">
              <a:lumMod val="95000"/>
            </a:schemeClr>
          </a:solidFill>
        </a:ln>
      </dgm:spPr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0479E3-6036-49CC-BA89-6D4E99F2C5CA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9D816E-4481-4C63-A205-1C7F8D8BB07A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Objetivos del Estudios</a:t>
          </a:r>
        </a:p>
      </dgm:t>
    </dgm:pt>
    <dgm:pt modelId="{EB9F7030-1E21-40C8-8E1E-42EC608C0356}" type="parTrans" cxnId="{DBB53BC4-46B9-453A-9CCF-D55633A47F58}">
      <dgm:prSet/>
      <dgm:spPr/>
      <dgm:t>
        <a:bodyPr/>
        <a:lstStyle/>
        <a:p>
          <a:endParaRPr lang="es-CL"/>
        </a:p>
      </dgm:t>
    </dgm:pt>
    <dgm:pt modelId="{3C87C0E2-7B17-4970-A900-E6892F5ADDF0}" type="sibTrans" cxnId="{DBB53BC4-46B9-453A-9CCF-D55633A47F58}">
      <dgm:prSet/>
      <dgm:spPr/>
      <dgm:t>
        <a:bodyPr/>
        <a:lstStyle/>
        <a:p>
          <a:endParaRPr lang="es-CL"/>
        </a:p>
      </dgm:t>
    </dgm:pt>
    <dgm:pt modelId="{8A4A3E51-A0CE-464F-B318-A2B55A7130FE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Información Inicial</a:t>
          </a:r>
        </a:p>
      </dgm:t>
    </dgm:pt>
    <dgm:pt modelId="{F70002AD-647D-42D3-969E-8DD197FC1DE7}" type="parTrans" cxnId="{794BE370-D3EF-4DF7-A48B-6148B4A4DE35}">
      <dgm:prSet/>
      <dgm:spPr/>
      <dgm:t>
        <a:bodyPr/>
        <a:lstStyle/>
        <a:p>
          <a:endParaRPr lang="es-CL"/>
        </a:p>
      </dgm:t>
    </dgm:pt>
    <dgm:pt modelId="{E3A56AAB-4B1B-4DBE-9419-1D7AC69F50CC}" type="sibTrans" cxnId="{794BE370-D3EF-4DF7-A48B-6148B4A4DE35}">
      <dgm:prSet/>
      <dgm:spPr/>
      <dgm:t>
        <a:bodyPr/>
        <a:lstStyle/>
        <a:p>
          <a:endParaRPr lang="es-CL"/>
        </a:p>
      </dgm:t>
    </dgm:pt>
    <dgm:pt modelId="{7FB6990C-6963-4345-9328-296DF7CB89A9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s-CL" dirty="0"/>
            <a:t>Resultados de Interés</a:t>
          </a:r>
        </a:p>
      </dgm:t>
    </dgm:pt>
    <dgm:pt modelId="{6AFDA16A-B014-4DD7-A6F0-16507FA48DBB}" type="parTrans" cxnId="{1CDB8DD6-D239-44F2-8792-7A0076A1C385}">
      <dgm:prSet/>
      <dgm:spPr/>
      <dgm:t>
        <a:bodyPr/>
        <a:lstStyle/>
        <a:p>
          <a:endParaRPr lang="es-CL"/>
        </a:p>
      </dgm:t>
    </dgm:pt>
    <dgm:pt modelId="{7F5DBCDD-075E-4FC3-8D16-AAA213C6E457}" type="sibTrans" cxnId="{1CDB8DD6-D239-44F2-8792-7A0076A1C385}">
      <dgm:prSet/>
      <dgm:spPr/>
      <dgm:t>
        <a:bodyPr/>
        <a:lstStyle/>
        <a:p>
          <a:endParaRPr lang="es-CL"/>
        </a:p>
      </dgm:t>
    </dgm:pt>
    <dgm:pt modelId="{53E632C1-8C07-4F77-94F2-A82F49C5C6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s-CL" dirty="0"/>
            <a:t>Descripción </a:t>
          </a:r>
          <a:r>
            <a:rPr lang="es-CL" dirty="0" err="1"/>
            <a:t>Zoolomascotas</a:t>
          </a:r>
          <a:endParaRPr lang="es-CL" dirty="0"/>
        </a:p>
      </dgm:t>
    </dgm:pt>
    <dgm:pt modelId="{9B93B4B0-A052-4637-8A17-EEF1C0666D77}" type="parTrans" cxnId="{5B261051-5FD9-4FEE-95FC-B40073F1040F}">
      <dgm:prSet/>
      <dgm:spPr/>
      <dgm:t>
        <a:bodyPr/>
        <a:lstStyle/>
        <a:p>
          <a:endParaRPr lang="es-CL"/>
        </a:p>
      </dgm:t>
    </dgm:pt>
    <dgm:pt modelId="{70EE22E2-2C22-4029-81FC-405447463B61}" type="sibTrans" cxnId="{5B261051-5FD9-4FEE-95FC-B40073F1040F}">
      <dgm:prSet/>
      <dgm:spPr/>
      <dgm:t>
        <a:bodyPr/>
        <a:lstStyle/>
        <a:p>
          <a:endParaRPr lang="es-CL"/>
        </a:p>
      </dgm:t>
    </dgm:pt>
    <dgm:pt modelId="{F43E0996-43BE-4B70-843B-51F0D4973BEC}">
      <dgm:prSet phldrT="[Text]"/>
      <dgm:spPr/>
      <dgm:t>
        <a:bodyPr/>
        <a:lstStyle/>
        <a:p>
          <a:r>
            <a:rPr lang="es-CL" dirty="0"/>
            <a:t>Conclusiones</a:t>
          </a:r>
        </a:p>
      </dgm:t>
    </dgm:pt>
    <dgm:pt modelId="{CBBB84FA-2CE9-4FCA-AC34-77BD71298DBD}" type="parTrans" cxnId="{354C50D8-D08B-4669-89D0-97A36DEFC94E}">
      <dgm:prSet/>
      <dgm:spPr/>
      <dgm:t>
        <a:bodyPr/>
        <a:lstStyle/>
        <a:p>
          <a:endParaRPr lang="es-CL"/>
        </a:p>
      </dgm:t>
    </dgm:pt>
    <dgm:pt modelId="{82583B27-89A6-4C69-9437-C5EFA384595D}" type="sibTrans" cxnId="{354C50D8-D08B-4669-89D0-97A36DEFC94E}">
      <dgm:prSet/>
      <dgm:spPr/>
      <dgm:t>
        <a:bodyPr/>
        <a:lstStyle/>
        <a:p>
          <a:endParaRPr lang="es-CL"/>
        </a:p>
      </dgm:t>
    </dgm:pt>
    <dgm:pt modelId="{1F6CE8AA-9918-43F1-9F51-CFF572C82C5C}" type="pres">
      <dgm:prSet presAssocID="{2B0479E3-6036-49CC-BA89-6D4E99F2C5CA}" presName="Name0" presStyleCnt="0">
        <dgm:presLayoutVars>
          <dgm:chMax val="7"/>
          <dgm:chPref val="7"/>
          <dgm:dir/>
        </dgm:presLayoutVars>
      </dgm:prSet>
      <dgm:spPr/>
    </dgm:pt>
    <dgm:pt modelId="{616854BD-E06C-405F-8EF3-C2B57D4C723A}" type="pres">
      <dgm:prSet presAssocID="{2B0479E3-6036-49CC-BA89-6D4E99F2C5CA}" presName="Name1" presStyleCnt="0"/>
      <dgm:spPr/>
    </dgm:pt>
    <dgm:pt modelId="{404B9ADF-5D93-4FB2-AF8B-24000BDAA822}" type="pres">
      <dgm:prSet presAssocID="{2B0479E3-6036-49CC-BA89-6D4E99F2C5CA}" presName="cycle" presStyleCnt="0"/>
      <dgm:spPr/>
    </dgm:pt>
    <dgm:pt modelId="{AB2317EF-C23B-4294-9F72-79F58EB55313}" type="pres">
      <dgm:prSet presAssocID="{2B0479E3-6036-49CC-BA89-6D4E99F2C5CA}" presName="srcNode" presStyleLbl="node1" presStyleIdx="0" presStyleCnt="5"/>
      <dgm:spPr/>
    </dgm:pt>
    <dgm:pt modelId="{A7A9013B-3699-4E82-9747-722A36B3685C}" type="pres">
      <dgm:prSet presAssocID="{2B0479E3-6036-49CC-BA89-6D4E99F2C5CA}" presName="conn" presStyleLbl="parChTrans1D2" presStyleIdx="0" presStyleCnt="1"/>
      <dgm:spPr/>
    </dgm:pt>
    <dgm:pt modelId="{14B02FA7-3AFF-4203-A55A-3D98FF9B327A}" type="pres">
      <dgm:prSet presAssocID="{2B0479E3-6036-49CC-BA89-6D4E99F2C5CA}" presName="extraNode" presStyleLbl="node1" presStyleIdx="0" presStyleCnt="5"/>
      <dgm:spPr/>
    </dgm:pt>
    <dgm:pt modelId="{2ADEF57D-10AF-4868-967C-04C948D4A07B}" type="pres">
      <dgm:prSet presAssocID="{2B0479E3-6036-49CC-BA89-6D4E99F2C5CA}" presName="dstNode" presStyleLbl="node1" presStyleIdx="0" presStyleCnt="5"/>
      <dgm:spPr/>
    </dgm:pt>
    <dgm:pt modelId="{83882C31-8ACE-445A-A7A9-47D6F9034321}" type="pres">
      <dgm:prSet presAssocID="{909D816E-4481-4C63-A205-1C7F8D8BB07A}" presName="text_1" presStyleLbl="node1" presStyleIdx="0" presStyleCnt="5">
        <dgm:presLayoutVars>
          <dgm:bulletEnabled val="1"/>
        </dgm:presLayoutVars>
      </dgm:prSet>
      <dgm:spPr/>
    </dgm:pt>
    <dgm:pt modelId="{0303D99A-5D4D-4EAA-AEB5-6E53CE7A659F}" type="pres">
      <dgm:prSet presAssocID="{909D816E-4481-4C63-A205-1C7F8D8BB07A}" presName="accent_1" presStyleCnt="0"/>
      <dgm:spPr/>
    </dgm:pt>
    <dgm:pt modelId="{C932EAD9-160C-4DB2-B087-411F5437B4E5}" type="pres">
      <dgm:prSet presAssocID="{909D816E-4481-4C63-A205-1C7F8D8BB07A}" presName="accentRepeatNode" presStyleLbl="solidFgAcc1" presStyleIdx="0" presStyleCnt="5"/>
      <dgm:spPr>
        <a:ln>
          <a:solidFill>
            <a:schemeClr val="bg1">
              <a:lumMod val="95000"/>
            </a:schemeClr>
          </a:solidFill>
        </a:ln>
      </dgm:spPr>
    </dgm:pt>
    <dgm:pt modelId="{C464A571-FFE1-42CC-A8E5-75CE907C77DC}" type="pres">
      <dgm:prSet presAssocID="{8A4A3E51-A0CE-464F-B318-A2B55A7130FE}" presName="text_2" presStyleLbl="node1" presStyleIdx="1" presStyleCnt="5">
        <dgm:presLayoutVars>
          <dgm:bulletEnabled val="1"/>
        </dgm:presLayoutVars>
      </dgm:prSet>
      <dgm:spPr/>
    </dgm:pt>
    <dgm:pt modelId="{631F6AFD-6DA3-4A98-9175-363729997EF6}" type="pres">
      <dgm:prSet presAssocID="{8A4A3E51-A0CE-464F-B318-A2B55A7130FE}" presName="accent_2" presStyleCnt="0"/>
      <dgm:spPr/>
    </dgm:pt>
    <dgm:pt modelId="{67EFEB7F-EE7A-4F0F-A2DA-C63B1BE92D12}" type="pres">
      <dgm:prSet presAssocID="{8A4A3E51-A0CE-464F-B318-A2B55A7130FE}" presName="accentRepeatNode" presStyleLbl="solidFgAcc1" presStyleIdx="1" presStyleCnt="5"/>
      <dgm:spPr>
        <a:ln>
          <a:solidFill>
            <a:schemeClr val="bg1">
              <a:lumMod val="95000"/>
            </a:schemeClr>
          </a:solidFill>
        </a:ln>
      </dgm:spPr>
    </dgm:pt>
    <dgm:pt modelId="{AD79339F-20A4-457F-B730-474992642F27}" type="pres">
      <dgm:prSet presAssocID="{53E632C1-8C07-4F77-94F2-A82F49C5C6E8}" presName="text_3" presStyleLbl="node1" presStyleIdx="2" presStyleCnt="5">
        <dgm:presLayoutVars>
          <dgm:bulletEnabled val="1"/>
        </dgm:presLayoutVars>
      </dgm:prSet>
      <dgm:spPr/>
    </dgm:pt>
    <dgm:pt modelId="{ACCA4D26-54E1-4A95-AAD7-213A05C358D6}" type="pres">
      <dgm:prSet presAssocID="{53E632C1-8C07-4F77-94F2-A82F49C5C6E8}" presName="accent_3" presStyleCnt="0"/>
      <dgm:spPr/>
    </dgm:pt>
    <dgm:pt modelId="{048095D3-131A-48F6-81CD-E2CE5313D49D}" type="pres">
      <dgm:prSet presAssocID="{53E632C1-8C07-4F77-94F2-A82F49C5C6E8}" presName="accentRepeatNode" presStyleLbl="solidFgAcc1" presStyleIdx="2" presStyleCnt="5"/>
      <dgm:spPr>
        <a:ln>
          <a:solidFill>
            <a:schemeClr val="bg1">
              <a:lumMod val="95000"/>
            </a:schemeClr>
          </a:solidFill>
        </a:ln>
      </dgm:spPr>
    </dgm:pt>
    <dgm:pt modelId="{59246C72-C954-4205-86FC-2236D143A3E4}" type="pres">
      <dgm:prSet presAssocID="{7FB6990C-6963-4345-9328-296DF7CB89A9}" presName="text_4" presStyleLbl="node1" presStyleIdx="3" presStyleCnt="5">
        <dgm:presLayoutVars>
          <dgm:bulletEnabled val="1"/>
        </dgm:presLayoutVars>
      </dgm:prSet>
      <dgm:spPr/>
    </dgm:pt>
    <dgm:pt modelId="{A9BB6E9A-216D-4BA4-90D2-6257979D6D34}" type="pres">
      <dgm:prSet presAssocID="{7FB6990C-6963-4345-9328-296DF7CB89A9}" presName="accent_4" presStyleCnt="0"/>
      <dgm:spPr/>
    </dgm:pt>
    <dgm:pt modelId="{42366516-BB6D-490C-8AC0-E58F3A976E11}" type="pres">
      <dgm:prSet presAssocID="{7FB6990C-6963-4345-9328-296DF7CB89A9}" presName="accentRepeatNode" presStyleLbl="solidFgAcc1" presStyleIdx="3" presStyleCnt="5"/>
      <dgm:spPr>
        <a:ln>
          <a:solidFill>
            <a:schemeClr val="bg1">
              <a:lumMod val="95000"/>
            </a:schemeClr>
          </a:solidFill>
        </a:ln>
      </dgm:spPr>
    </dgm:pt>
    <dgm:pt modelId="{F7F67E39-119C-4C35-B873-D897DCB7036C}" type="pres">
      <dgm:prSet presAssocID="{F43E0996-43BE-4B70-843B-51F0D4973BEC}" presName="text_5" presStyleLbl="node1" presStyleIdx="4" presStyleCnt="5">
        <dgm:presLayoutVars>
          <dgm:bulletEnabled val="1"/>
        </dgm:presLayoutVars>
      </dgm:prSet>
      <dgm:spPr/>
    </dgm:pt>
    <dgm:pt modelId="{8E4641C5-B8DB-45CF-9435-3CE5620FC1E5}" type="pres">
      <dgm:prSet presAssocID="{F43E0996-43BE-4B70-843B-51F0D4973BEC}" presName="accent_5" presStyleCnt="0"/>
      <dgm:spPr/>
    </dgm:pt>
    <dgm:pt modelId="{EDC8ACBC-631D-46E7-A656-30FCDE54F2D1}" type="pres">
      <dgm:prSet presAssocID="{F43E0996-43BE-4B70-843B-51F0D4973BEC}" presName="accentRepeatNode" presStyleLbl="solidFgAcc1" presStyleIdx="4" presStyleCnt="5"/>
      <dgm:spPr/>
    </dgm:pt>
  </dgm:ptLst>
  <dgm:cxnLst>
    <dgm:cxn modelId="{D910C912-6955-4629-938E-9D3292668247}" type="presOf" srcId="{909D816E-4481-4C63-A205-1C7F8D8BB07A}" destId="{83882C31-8ACE-445A-A7A9-47D6F9034321}" srcOrd="0" destOrd="0" presId="urn:microsoft.com/office/officeart/2008/layout/VerticalCurvedList"/>
    <dgm:cxn modelId="{5135FF5D-0115-4A86-9C2C-5F066E21C228}" type="presOf" srcId="{53E632C1-8C07-4F77-94F2-A82F49C5C6E8}" destId="{AD79339F-20A4-457F-B730-474992642F27}" srcOrd="0" destOrd="0" presId="urn:microsoft.com/office/officeart/2008/layout/VerticalCurvedList"/>
    <dgm:cxn modelId="{2834E86B-01DA-4B16-8DB9-12FF7EF58AF3}" type="presOf" srcId="{2B0479E3-6036-49CC-BA89-6D4E99F2C5CA}" destId="{1F6CE8AA-9918-43F1-9F51-CFF572C82C5C}" srcOrd="0" destOrd="0" presId="urn:microsoft.com/office/officeart/2008/layout/VerticalCurvedList"/>
    <dgm:cxn modelId="{FE76C36F-8AF5-43B1-A160-AD29316F093F}" type="presOf" srcId="{7FB6990C-6963-4345-9328-296DF7CB89A9}" destId="{59246C72-C954-4205-86FC-2236D143A3E4}" srcOrd="0" destOrd="0" presId="urn:microsoft.com/office/officeart/2008/layout/VerticalCurvedList"/>
    <dgm:cxn modelId="{794BE370-D3EF-4DF7-A48B-6148B4A4DE35}" srcId="{2B0479E3-6036-49CC-BA89-6D4E99F2C5CA}" destId="{8A4A3E51-A0CE-464F-B318-A2B55A7130FE}" srcOrd="1" destOrd="0" parTransId="{F70002AD-647D-42D3-969E-8DD197FC1DE7}" sibTransId="{E3A56AAB-4B1B-4DBE-9419-1D7AC69F50CC}"/>
    <dgm:cxn modelId="{5B261051-5FD9-4FEE-95FC-B40073F1040F}" srcId="{2B0479E3-6036-49CC-BA89-6D4E99F2C5CA}" destId="{53E632C1-8C07-4F77-94F2-A82F49C5C6E8}" srcOrd="2" destOrd="0" parTransId="{9B93B4B0-A052-4637-8A17-EEF1C0666D77}" sibTransId="{70EE22E2-2C22-4029-81FC-405447463B61}"/>
    <dgm:cxn modelId="{8E481A87-435C-4849-82B5-E45521AF9545}" type="presOf" srcId="{F43E0996-43BE-4B70-843B-51F0D4973BEC}" destId="{F7F67E39-119C-4C35-B873-D897DCB7036C}" srcOrd="0" destOrd="0" presId="urn:microsoft.com/office/officeart/2008/layout/VerticalCurvedList"/>
    <dgm:cxn modelId="{3A04CDAE-A205-4824-9E89-02C390BF4008}" type="presOf" srcId="{8A4A3E51-A0CE-464F-B318-A2B55A7130FE}" destId="{C464A571-FFE1-42CC-A8E5-75CE907C77DC}" srcOrd="0" destOrd="0" presId="urn:microsoft.com/office/officeart/2008/layout/VerticalCurvedList"/>
    <dgm:cxn modelId="{C51B20B7-9B5C-4407-B1B5-F62D5DDB20EB}" type="presOf" srcId="{3C87C0E2-7B17-4970-A900-E6892F5ADDF0}" destId="{A7A9013B-3699-4E82-9747-722A36B3685C}" srcOrd="0" destOrd="0" presId="urn:microsoft.com/office/officeart/2008/layout/VerticalCurvedList"/>
    <dgm:cxn modelId="{DBB53BC4-46B9-453A-9CCF-D55633A47F58}" srcId="{2B0479E3-6036-49CC-BA89-6D4E99F2C5CA}" destId="{909D816E-4481-4C63-A205-1C7F8D8BB07A}" srcOrd="0" destOrd="0" parTransId="{EB9F7030-1E21-40C8-8E1E-42EC608C0356}" sibTransId="{3C87C0E2-7B17-4970-A900-E6892F5ADDF0}"/>
    <dgm:cxn modelId="{1CDB8DD6-D239-44F2-8792-7A0076A1C385}" srcId="{2B0479E3-6036-49CC-BA89-6D4E99F2C5CA}" destId="{7FB6990C-6963-4345-9328-296DF7CB89A9}" srcOrd="3" destOrd="0" parTransId="{6AFDA16A-B014-4DD7-A6F0-16507FA48DBB}" sibTransId="{7F5DBCDD-075E-4FC3-8D16-AAA213C6E457}"/>
    <dgm:cxn modelId="{354C50D8-D08B-4669-89D0-97A36DEFC94E}" srcId="{2B0479E3-6036-49CC-BA89-6D4E99F2C5CA}" destId="{F43E0996-43BE-4B70-843B-51F0D4973BEC}" srcOrd="4" destOrd="0" parTransId="{CBBB84FA-2CE9-4FCA-AC34-77BD71298DBD}" sibTransId="{82583B27-89A6-4C69-9437-C5EFA384595D}"/>
    <dgm:cxn modelId="{8D2912E8-1749-4662-BC99-C9E765501451}" type="presParOf" srcId="{1F6CE8AA-9918-43F1-9F51-CFF572C82C5C}" destId="{616854BD-E06C-405F-8EF3-C2B57D4C723A}" srcOrd="0" destOrd="0" presId="urn:microsoft.com/office/officeart/2008/layout/VerticalCurvedList"/>
    <dgm:cxn modelId="{2A4F1F89-457F-4CAF-A48A-47534F55C458}" type="presParOf" srcId="{616854BD-E06C-405F-8EF3-C2B57D4C723A}" destId="{404B9ADF-5D93-4FB2-AF8B-24000BDAA822}" srcOrd="0" destOrd="0" presId="urn:microsoft.com/office/officeart/2008/layout/VerticalCurvedList"/>
    <dgm:cxn modelId="{7602273F-136F-4117-A5E1-0CAE68E52828}" type="presParOf" srcId="{404B9ADF-5D93-4FB2-AF8B-24000BDAA822}" destId="{AB2317EF-C23B-4294-9F72-79F58EB55313}" srcOrd="0" destOrd="0" presId="urn:microsoft.com/office/officeart/2008/layout/VerticalCurvedList"/>
    <dgm:cxn modelId="{F0D187AC-EA7B-4ADF-8E0D-4C00AE9B1EB3}" type="presParOf" srcId="{404B9ADF-5D93-4FB2-AF8B-24000BDAA822}" destId="{A7A9013B-3699-4E82-9747-722A36B3685C}" srcOrd="1" destOrd="0" presId="urn:microsoft.com/office/officeart/2008/layout/VerticalCurvedList"/>
    <dgm:cxn modelId="{1FEB5A69-62D9-4083-9DAA-0E5C15F3E202}" type="presParOf" srcId="{404B9ADF-5D93-4FB2-AF8B-24000BDAA822}" destId="{14B02FA7-3AFF-4203-A55A-3D98FF9B327A}" srcOrd="2" destOrd="0" presId="urn:microsoft.com/office/officeart/2008/layout/VerticalCurvedList"/>
    <dgm:cxn modelId="{AEA25DB2-0794-4312-A041-ADE5470246FD}" type="presParOf" srcId="{404B9ADF-5D93-4FB2-AF8B-24000BDAA822}" destId="{2ADEF57D-10AF-4868-967C-04C948D4A07B}" srcOrd="3" destOrd="0" presId="urn:microsoft.com/office/officeart/2008/layout/VerticalCurvedList"/>
    <dgm:cxn modelId="{132F4DA1-98EC-4C8B-A2DB-01B79383AAB6}" type="presParOf" srcId="{616854BD-E06C-405F-8EF3-C2B57D4C723A}" destId="{83882C31-8ACE-445A-A7A9-47D6F9034321}" srcOrd="1" destOrd="0" presId="urn:microsoft.com/office/officeart/2008/layout/VerticalCurvedList"/>
    <dgm:cxn modelId="{9A198C7F-9D9E-459A-8B65-95EFBF7DB434}" type="presParOf" srcId="{616854BD-E06C-405F-8EF3-C2B57D4C723A}" destId="{0303D99A-5D4D-4EAA-AEB5-6E53CE7A659F}" srcOrd="2" destOrd="0" presId="urn:microsoft.com/office/officeart/2008/layout/VerticalCurvedList"/>
    <dgm:cxn modelId="{F6DEB0F4-6C07-478D-A465-AFEAD119E2F7}" type="presParOf" srcId="{0303D99A-5D4D-4EAA-AEB5-6E53CE7A659F}" destId="{C932EAD9-160C-4DB2-B087-411F5437B4E5}" srcOrd="0" destOrd="0" presId="urn:microsoft.com/office/officeart/2008/layout/VerticalCurvedList"/>
    <dgm:cxn modelId="{072BE5F4-B4AA-433A-884C-529F0AF4F374}" type="presParOf" srcId="{616854BD-E06C-405F-8EF3-C2B57D4C723A}" destId="{C464A571-FFE1-42CC-A8E5-75CE907C77DC}" srcOrd="3" destOrd="0" presId="urn:microsoft.com/office/officeart/2008/layout/VerticalCurvedList"/>
    <dgm:cxn modelId="{0B14E016-A24F-4FDE-9005-06BDEDAACFBD}" type="presParOf" srcId="{616854BD-E06C-405F-8EF3-C2B57D4C723A}" destId="{631F6AFD-6DA3-4A98-9175-363729997EF6}" srcOrd="4" destOrd="0" presId="urn:microsoft.com/office/officeart/2008/layout/VerticalCurvedList"/>
    <dgm:cxn modelId="{0E385695-DB6E-41F7-ADB3-E8C76573AA08}" type="presParOf" srcId="{631F6AFD-6DA3-4A98-9175-363729997EF6}" destId="{67EFEB7F-EE7A-4F0F-A2DA-C63B1BE92D12}" srcOrd="0" destOrd="0" presId="urn:microsoft.com/office/officeart/2008/layout/VerticalCurvedList"/>
    <dgm:cxn modelId="{0429DE60-71A3-4D35-8B8C-50CC84122D81}" type="presParOf" srcId="{616854BD-E06C-405F-8EF3-C2B57D4C723A}" destId="{AD79339F-20A4-457F-B730-474992642F27}" srcOrd="5" destOrd="0" presId="urn:microsoft.com/office/officeart/2008/layout/VerticalCurvedList"/>
    <dgm:cxn modelId="{6A2FDB34-6092-4199-AD84-9F84460A327B}" type="presParOf" srcId="{616854BD-E06C-405F-8EF3-C2B57D4C723A}" destId="{ACCA4D26-54E1-4A95-AAD7-213A05C358D6}" srcOrd="6" destOrd="0" presId="urn:microsoft.com/office/officeart/2008/layout/VerticalCurvedList"/>
    <dgm:cxn modelId="{98376D62-3F0E-4F38-9C85-2AA1B5273EC1}" type="presParOf" srcId="{ACCA4D26-54E1-4A95-AAD7-213A05C358D6}" destId="{048095D3-131A-48F6-81CD-E2CE5313D49D}" srcOrd="0" destOrd="0" presId="urn:microsoft.com/office/officeart/2008/layout/VerticalCurvedList"/>
    <dgm:cxn modelId="{4E836D9D-EC4A-4FA1-99F3-A5522DAAA936}" type="presParOf" srcId="{616854BD-E06C-405F-8EF3-C2B57D4C723A}" destId="{59246C72-C954-4205-86FC-2236D143A3E4}" srcOrd="7" destOrd="0" presId="urn:microsoft.com/office/officeart/2008/layout/VerticalCurvedList"/>
    <dgm:cxn modelId="{F04C6C5E-4D30-4714-8A2E-62502AA97BB4}" type="presParOf" srcId="{616854BD-E06C-405F-8EF3-C2B57D4C723A}" destId="{A9BB6E9A-216D-4BA4-90D2-6257979D6D34}" srcOrd="8" destOrd="0" presId="urn:microsoft.com/office/officeart/2008/layout/VerticalCurvedList"/>
    <dgm:cxn modelId="{E14BEF40-745B-4AA0-AC34-EEF8649366EE}" type="presParOf" srcId="{A9BB6E9A-216D-4BA4-90D2-6257979D6D34}" destId="{42366516-BB6D-490C-8AC0-E58F3A976E11}" srcOrd="0" destOrd="0" presId="urn:microsoft.com/office/officeart/2008/layout/VerticalCurvedList"/>
    <dgm:cxn modelId="{C0D467A0-4535-46DA-8155-E517C75A741F}" type="presParOf" srcId="{616854BD-E06C-405F-8EF3-C2B57D4C723A}" destId="{F7F67E39-119C-4C35-B873-D897DCB7036C}" srcOrd="9" destOrd="0" presId="urn:microsoft.com/office/officeart/2008/layout/VerticalCurvedList"/>
    <dgm:cxn modelId="{8B19836F-F669-46B0-8E8F-C0DF450AE8F3}" type="presParOf" srcId="{616854BD-E06C-405F-8EF3-C2B57D4C723A}" destId="{8E4641C5-B8DB-45CF-9435-3CE5620FC1E5}" srcOrd="10" destOrd="0" presId="urn:microsoft.com/office/officeart/2008/layout/VerticalCurvedList"/>
    <dgm:cxn modelId="{E396E153-CBF4-445F-8FEF-43806A78E115}" type="presParOf" srcId="{8E4641C5-B8DB-45CF-9435-3CE5620FC1E5}" destId="{EDC8ACBC-631D-46E7-A656-30FCDE54F2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013B-3699-4E82-9747-722A36B3685C}">
      <dsp:nvSpPr>
        <dsp:cNvPr id="0" name=""/>
        <dsp:cNvSpPr/>
      </dsp:nvSpPr>
      <dsp:spPr>
        <a:xfrm>
          <a:off x="-5018229" y="-768851"/>
          <a:ext cx="5976371" cy="597637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82C31-8ACE-445A-A7A9-47D6F9034321}">
      <dsp:nvSpPr>
        <dsp:cNvPr id="0" name=""/>
        <dsp:cNvSpPr/>
      </dsp:nvSpPr>
      <dsp:spPr>
        <a:xfrm>
          <a:off x="419159" y="277328"/>
          <a:ext cx="7089869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Objetivos del Estudios</a:t>
          </a:r>
        </a:p>
      </dsp:txBody>
      <dsp:txXfrm>
        <a:off x="419159" y="277328"/>
        <a:ext cx="7089869" cy="555011"/>
      </dsp:txXfrm>
    </dsp:sp>
    <dsp:sp modelId="{C932EAD9-160C-4DB2-B087-411F5437B4E5}">
      <dsp:nvSpPr>
        <dsp:cNvPr id="0" name=""/>
        <dsp:cNvSpPr/>
      </dsp:nvSpPr>
      <dsp:spPr>
        <a:xfrm>
          <a:off x="72277" y="207951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4A571-FFE1-42CC-A8E5-75CE907C77DC}">
      <dsp:nvSpPr>
        <dsp:cNvPr id="0" name=""/>
        <dsp:cNvSpPr/>
      </dsp:nvSpPr>
      <dsp:spPr>
        <a:xfrm>
          <a:off x="816864" y="1109578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Información Inicial</a:t>
          </a:r>
        </a:p>
      </dsp:txBody>
      <dsp:txXfrm>
        <a:off x="816864" y="1109578"/>
        <a:ext cx="6692164" cy="555011"/>
      </dsp:txXfrm>
    </dsp:sp>
    <dsp:sp modelId="{67EFEB7F-EE7A-4F0F-A2DA-C63B1BE92D12}">
      <dsp:nvSpPr>
        <dsp:cNvPr id="0" name=""/>
        <dsp:cNvSpPr/>
      </dsp:nvSpPr>
      <dsp:spPr>
        <a:xfrm>
          <a:off x="469982" y="10402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9339F-20A4-457F-B730-474992642F27}">
      <dsp:nvSpPr>
        <dsp:cNvPr id="0" name=""/>
        <dsp:cNvSpPr/>
      </dsp:nvSpPr>
      <dsp:spPr>
        <a:xfrm>
          <a:off x="938928" y="1941828"/>
          <a:ext cx="6570100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Descripción </a:t>
          </a:r>
          <a:r>
            <a:rPr lang="es-CL" sz="3000" kern="1200" dirty="0" err="1"/>
            <a:t>Zoolomascotas</a:t>
          </a:r>
          <a:endParaRPr lang="es-CL" sz="3000" kern="1200" dirty="0"/>
        </a:p>
      </dsp:txBody>
      <dsp:txXfrm>
        <a:off x="938928" y="1941828"/>
        <a:ext cx="6570100" cy="555011"/>
      </dsp:txXfrm>
    </dsp:sp>
    <dsp:sp modelId="{048095D3-131A-48F6-81CD-E2CE5313D49D}">
      <dsp:nvSpPr>
        <dsp:cNvPr id="0" name=""/>
        <dsp:cNvSpPr/>
      </dsp:nvSpPr>
      <dsp:spPr>
        <a:xfrm>
          <a:off x="592046" y="187245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6C72-C954-4205-86FC-2236D143A3E4}">
      <dsp:nvSpPr>
        <dsp:cNvPr id="0" name=""/>
        <dsp:cNvSpPr/>
      </dsp:nvSpPr>
      <dsp:spPr>
        <a:xfrm>
          <a:off x="816864" y="2774079"/>
          <a:ext cx="6692164" cy="555011"/>
        </a:xfrm>
        <a:prstGeom prst="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Resultados de Interés</a:t>
          </a:r>
        </a:p>
      </dsp:txBody>
      <dsp:txXfrm>
        <a:off x="816864" y="2774079"/>
        <a:ext cx="6692164" cy="555011"/>
      </dsp:txXfrm>
    </dsp:sp>
    <dsp:sp modelId="{42366516-BB6D-490C-8AC0-E58F3A976E11}">
      <dsp:nvSpPr>
        <dsp:cNvPr id="0" name=""/>
        <dsp:cNvSpPr/>
      </dsp:nvSpPr>
      <dsp:spPr>
        <a:xfrm>
          <a:off x="469982" y="2704702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7E39-119C-4C35-B873-D897DCB7036C}">
      <dsp:nvSpPr>
        <dsp:cNvPr id="0" name=""/>
        <dsp:cNvSpPr/>
      </dsp:nvSpPr>
      <dsp:spPr>
        <a:xfrm>
          <a:off x="419159" y="3606329"/>
          <a:ext cx="7089869" cy="55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54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Conclusiones</a:t>
          </a:r>
        </a:p>
      </dsp:txBody>
      <dsp:txXfrm>
        <a:off x="419159" y="3606329"/>
        <a:ext cx="7089869" cy="555011"/>
      </dsp:txXfrm>
    </dsp:sp>
    <dsp:sp modelId="{EDC8ACBC-631D-46E7-A656-30FCDE54F2D1}">
      <dsp:nvSpPr>
        <dsp:cNvPr id="0" name=""/>
        <dsp:cNvSpPr/>
      </dsp:nvSpPr>
      <dsp:spPr>
        <a:xfrm>
          <a:off x="72277" y="3536953"/>
          <a:ext cx="693763" cy="693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008A0-D805-4EAF-B73B-A5BB7A6A213B}" type="datetimeFigureOut">
              <a:rPr lang="es-CL" smtClean="0"/>
              <a:t>12-05-2021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1035-2A44-43C4-8ADC-18565216094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672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41FE-7EC2-47C1-A972-8AFBE0CBBD06}" type="datetime1">
              <a:rPr lang="es-CL" smtClean="0"/>
              <a:t>12-05-2021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2761AC0-F247-4A90-A2F2-A1EB1D00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492B84-908C-48FF-BCE4-E8BD68BBB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52612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AE32-FDE1-421A-97BA-8582BDC3495B}" type="datetime1">
              <a:rPr lang="es-CL" smtClean="0"/>
              <a:t>12-05-2021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BCDA640-8A4F-48FF-B629-720407C5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82056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2874"/>
            <a:ext cx="12188825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D133-E4D5-466C-B924-18AF8F549572}" type="datetime1">
              <a:rPr lang="es-CL" smtClean="0"/>
              <a:t>12-05-2021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0302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D9AC-ABA0-4E76-B8F9-16B20772A45E}" type="datetime1">
              <a:rPr lang="es-CL" smtClean="0"/>
              <a:t>12-05-2021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3706688-9660-4BFC-AFCD-62A1C61E4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7719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6BB3-036F-410E-A2E0-9270A57DC197}" type="datetime1">
              <a:rPr lang="es-CL" smtClean="0"/>
              <a:t>12-05-2021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C48EF42-B806-4BAB-ACF8-E16A4FBCB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7DFA00-EEA7-496D-A2F7-A8BFBE180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592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2D1128D-4835-44F6-A5CB-C9696B53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A6F3-A60F-4A74-991E-8884EC8136B7}" type="datetime1">
              <a:rPr lang="es-CL" smtClean="0"/>
              <a:t>12-05-2021</a:t>
            </a:fld>
            <a:endParaRPr lang="es-CL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2C82BF6-CD0B-4AEA-912B-598B2770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3BCAD4B-FA02-42FB-B0E8-3235F936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‹Nº›</a:t>
            </a:fld>
            <a:endParaRPr lang="es-CL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9463C03-96AB-4073-9851-2FE57BD8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07558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9250-B68F-41AB-BB61-2548FEEC3500}" type="datetime1">
              <a:rPr lang="es-CL" smtClean="0"/>
              <a:t>12-05-2021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‹Nº›</a:t>
            </a:fld>
            <a:endParaRPr lang="es-CL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A0E26A7-82DA-4050-AFD9-064FF5B4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0283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DE7FD-ADCE-44AB-AE84-C968DABA8A56}" type="datetime1">
              <a:rPr lang="es-CL" smtClean="0"/>
              <a:t>12-05-2021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58B51EA-60D7-4DEE-B2D2-BBD06DB31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2874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D4C7A-8065-41AD-B37E-4844574B29A5}" type="datetime1">
              <a:rPr lang="es-CL" smtClean="0"/>
              <a:t>12-05-2021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608AC4D-A91C-4815-8E27-BBC38EC1E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AF0BCC-7692-418B-8B51-08573CFC7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763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D0ADE91-9FB5-4AFC-B2B1-28E13A872EA6}" type="datetime1">
              <a:rPr lang="es-CL" smtClean="0"/>
              <a:t>12-05-2021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5EE7DF-6FF6-4428-B934-E5A9ADC3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2B8A1A-F35B-488B-90D1-F95D1E054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80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E68A6-6AA6-421B-BC8A-6F2E87FFDA87}" type="datetime1">
              <a:rPr lang="es-CL" smtClean="0"/>
              <a:t>12-05-2021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02FAEFD-672C-42AE-9968-29F1DDA25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93CF8A-BDDF-4753-B382-EC402B08F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66608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7093" y="288975"/>
            <a:ext cx="11117810" cy="89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094" y="1419027"/>
            <a:ext cx="11117809" cy="45346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774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B51CACE-943C-489C-BA44-3F4A6AA95E59}" type="datetime1">
              <a:rPr lang="es-CL" smtClean="0"/>
              <a:t>12-05-2021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4598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6341" y="6594765"/>
            <a:ext cx="597593" cy="239637"/>
          </a:xfrm>
          <a:prstGeom prst="rect">
            <a:avLst/>
          </a:prstGeom>
          <a:solidFill>
            <a:srgbClr val="00B0F0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86426EEA-26C7-423F-A79B-51A5BC0966A2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664515-84F0-45DA-A475-CFDF858B0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0023" r="33483" b="49812"/>
          <a:stretch/>
        </p:blipFill>
        <p:spPr>
          <a:xfrm>
            <a:off x="11442005" y="6191223"/>
            <a:ext cx="669637" cy="40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38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0E718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ion.c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ro.arcgis.com/es/pro-app/latest/tool-reference/spatial-statistics/how-similarity-search-works.htm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ion.c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B60158-0709-4A65-82BB-9F1CC456ABFB}"/>
              </a:ext>
            </a:extLst>
          </p:cNvPr>
          <p:cNvSpPr/>
          <p:nvPr/>
        </p:nvSpPr>
        <p:spPr>
          <a:xfrm>
            <a:off x="3783436" y="0"/>
            <a:ext cx="8469524" cy="6866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359FFD-F295-40B1-AFD3-DF581444B736}"/>
              </a:ext>
            </a:extLst>
          </p:cNvPr>
          <p:cNvSpPr txBox="1">
            <a:spLocks/>
          </p:cNvSpPr>
          <p:nvPr/>
        </p:nvSpPr>
        <p:spPr>
          <a:xfrm>
            <a:off x="4791787" y="2164125"/>
            <a:ext cx="7233557" cy="83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cap="all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Estudio</a:t>
            </a:r>
            <a:r>
              <a:rPr lang="en-US" dirty="0"/>
              <a:t> </a:t>
            </a:r>
            <a:r>
              <a:rPr lang="en-US" dirty="0" err="1"/>
              <a:t>técnico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C2B4491-0196-40C5-8113-8C75DBE9EFF8}"/>
              </a:ext>
            </a:extLst>
          </p:cNvPr>
          <p:cNvSpPr txBox="1">
            <a:spLocks/>
          </p:cNvSpPr>
          <p:nvPr/>
        </p:nvSpPr>
        <p:spPr>
          <a:xfrm>
            <a:off x="4919640" y="2956433"/>
            <a:ext cx="6922046" cy="36512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b="0" kern="1200" cap="all" spc="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Localización</a:t>
            </a:r>
            <a:r>
              <a:rPr lang="en-US" dirty="0"/>
              <a:t> </a:t>
            </a:r>
            <a:r>
              <a:rPr lang="en-US" dirty="0" err="1"/>
              <a:t>Óptima</a:t>
            </a:r>
            <a:r>
              <a:rPr lang="en-US" dirty="0"/>
              <a:t> de </a:t>
            </a:r>
            <a:r>
              <a:rPr lang="en-US" dirty="0" err="1"/>
              <a:t>veterinaria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10E3A4-2C0C-435A-AE14-B2E261805F95}"/>
              </a:ext>
            </a:extLst>
          </p:cNvPr>
          <p:cNvCxnSpPr>
            <a:cxnSpLocks/>
          </p:cNvCxnSpPr>
          <p:nvPr/>
        </p:nvCxnSpPr>
        <p:spPr>
          <a:xfrm>
            <a:off x="4933300" y="3519395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F3B1B6-A75D-4CDA-8234-E7E3ED3F5A5F}"/>
              </a:ext>
            </a:extLst>
          </p:cNvPr>
          <p:cNvGrpSpPr/>
          <p:nvPr/>
        </p:nvGrpSpPr>
        <p:grpSpPr>
          <a:xfrm>
            <a:off x="4898961" y="1912440"/>
            <a:ext cx="748798" cy="134113"/>
            <a:chOff x="4827813" y="2534636"/>
            <a:chExt cx="996651" cy="17850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125BD8-4372-4C4E-8AAA-0FB95850C966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8135CE-08D8-43AC-8E86-F077E6CC1FF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30AE39-45CE-4B4B-8366-B77B76EDE10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9A3991-35E9-404E-940E-58442CA0AB0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43" name="Picture 2" descr="PepsiCo: Tailoring innovation around coronavirus">
            <a:extLst>
              <a:ext uri="{FF2B5EF4-FFF2-40B4-BE49-F238E27FC236}">
                <a16:creationId xmlns:a16="http://schemas.microsoft.com/office/drawing/2014/main" id="{F68E64A9-2EA9-4C40-8FB2-01FB0B5E5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DFC43AB-A3F9-4EBA-ADD0-8AEB7AAF0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3" b="32466"/>
          <a:stretch/>
        </p:blipFill>
        <p:spPr>
          <a:xfrm>
            <a:off x="9353539" y="5737368"/>
            <a:ext cx="2671805" cy="10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55CCCF-4B56-46B2-8C12-3ADCDC53B641}"/>
              </a:ext>
            </a:extLst>
          </p:cNvPr>
          <p:cNvSpPr txBox="1"/>
          <p:nvPr/>
        </p:nvSpPr>
        <p:spPr>
          <a:xfrm>
            <a:off x="4791787" y="353538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06 de mayo de 2021</a:t>
            </a:r>
          </a:p>
        </p:txBody>
      </p:sp>
    </p:spTree>
    <p:extLst>
      <p:ext uri="{BB962C8B-B14F-4D97-AF65-F5344CB8AC3E}">
        <p14:creationId xmlns:p14="http://schemas.microsoft.com/office/powerpoint/2010/main" val="197707659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10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268956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4</a:t>
            </a:r>
            <a:endParaRPr lang="es-CL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566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919AF-ECFE-43AA-AAD5-667886DBD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11</a:t>
            </a:fld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F246D-CA89-428F-BEAE-74D7F34C9134}"/>
              </a:ext>
            </a:extLst>
          </p:cNvPr>
          <p:cNvSpPr txBox="1"/>
          <p:nvPr/>
        </p:nvSpPr>
        <p:spPr>
          <a:xfrm>
            <a:off x="4412678" y="1865767"/>
            <a:ext cx="722811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400" dirty="0"/>
              <a:t>Como se busca un punto similar a </a:t>
            </a:r>
            <a:r>
              <a:rPr lang="es-CL" sz="2400" dirty="0" err="1"/>
              <a:t>Zoolomascotas</a:t>
            </a:r>
            <a:r>
              <a:rPr lang="es-CL" sz="2400" dirty="0"/>
              <a:t>, se toma un grilla de 1.000 x 1.000 m de separación para todo Santiago.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Se obtienen todos los valores característicos de cada grilla (</a:t>
            </a:r>
            <a:r>
              <a:rPr lang="es-CL" sz="2400" dirty="0" err="1"/>
              <a:t>geomdemográficos</a:t>
            </a:r>
            <a:r>
              <a:rPr lang="es-CL" sz="2400" dirty="0"/>
              <a:t> y comerciales)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Luego esta información se cruza con la manzana correspondiente definida por el Censo. 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Finalmente se realiza un análisis de similitud para obtener las zonas similares a </a:t>
            </a:r>
            <a:r>
              <a:rPr lang="es-CL" sz="2400" dirty="0" err="1"/>
              <a:t>Zoolomascotas</a:t>
            </a:r>
            <a:r>
              <a:rPr lang="es-CL" sz="2400" dirty="0"/>
              <a:t> (ver </a:t>
            </a:r>
            <a:r>
              <a:rPr lang="es-CL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Acá</a:t>
            </a:r>
            <a:r>
              <a:rPr lang="es-CL" sz="2400" dirty="0"/>
              <a:t> si se desea profundizar sobre este análisis). </a:t>
            </a:r>
          </a:p>
          <a:p>
            <a:endParaRPr lang="es-CL" dirty="0"/>
          </a:p>
        </p:txBody>
      </p:sp>
      <p:pic>
        <p:nvPicPr>
          <p:cNvPr id="7" name="Picture 2" descr="PepsiCo: Tailoring innovation around coronavirus">
            <a:extLst>
              <a:ext uri="{FF2B5EF4-FFF2-40B4-BE49-F238E27FC236}">
                <a16:creationId xmlns:a16="http://schemas.microsoft.com/office/drawing/2014/main" id="{BA57B97E-A681-4F7B-A271-7CBD96731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DFBE-0609-4F89-B9D4-C477F24FAB21}"/>
              </a:ext>
            </a:extLst>
          </p:cNvPr>
          <p:cNvSpPr txBox="1"/>
          <p:nvPr/>
        </p:nvSpPr>
        <p:spPr>
          <a:xfrm>
            <a:off x="4330195" y="737755"/>
            <a:ext cx="739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A TENER EN CONSIDERACIÓN:</a:t>
            </a:r>
          </a:p>
        </p:txBody>
      </p:sp>
    </p:spTree>
    <p:extLst>
      <p:ext uri="{BB962C8B-B14F-4D97-AF65-F5344CB8AC3E}">
        <p14:creationId xmlns:p14="http://schemas.microsoft.com/office/powerpoint/2010/main" val="9857522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A35F79-B328-4A14-A32C-D131B0FC9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" r="571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81A9979D-D447-4D6F-AD85-CBF0CD64E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368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13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La Florida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8.023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0,0037</a:t>
            </a:r>
          </a:p>
          <a:p>
            <a:r>
              <a:rPr lang="es-CL" dirty="0"/>
              <a:t>% hogares C3 y D: </a:t>
            </a:r>
            <a:r>
              <a:rPr lang="es-CL" b="1" dirty="0"/>
              <a:t>0,63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0,13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17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54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-33.5507, -70.5763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98AFAE-720D-4ED1-8C2B-DBE25556B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"/>
          <a:stretch/>
        </p:blipFill>
        <p:spPr>
          <a:xfrm>
            <a:off x="5947793" y="1262401"/>
            <a:ext cx="5033125" cy="4614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DA427C-5573-4F72-A0C8-75B76989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343" y="1173895"/>
            <a:ext cx="2397241" cy="2249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2EBAC06-CB2C-443F-8740-88FE7475CF99}"/>
              </a:ext>
            </a:extLst>
          </p:cNvPr>
          <p:cNvCxnSpPr>
            <a:cxnSpLocks/>
          </p:cNvCxnSpPr>
          <p:nvPr/>
        </p:nvCxnSpPr>
        <p:spPr>
          <a:xfrm flipV="1">
            <a:off x="9518343" y="3423558"/>
            <a:ext cx="0" cy="79610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87991E3-D3DA-4A30-915A-9BC7BECB1701}"/>
              </a:ext>
            </a:extLst>
          </p:cNvPr>
          <p:cNvCxnSpPr>
            <a:cxnSpLocks/>
          </p:cNvCxnSpPr>
          <p:nvPr/>
        </p:nvCxnSpPr>
        <p:spPr>
          <a:xfrm flipV="1">
            <a:off x="9518343" y="3434444"/>
            <a:ext cx="2370511" cy="7852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9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14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Independencia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10.875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0,0038</a:t>
            </a:r>
          </a:p>
          <a:p>
            <a:r>
              <a:rPr lang="es-CL" dirty="0"/>
              <a:t>% hogares C3 y D: </a:t>
            </a:r>
            <a:r>
              <a:rPr lang="es-CL" b="1" dirty="0"/>
              <a:t>0,62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3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0,28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14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49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-33.4142, -70.6706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B0E9CA-53B6-40CD-9426-DC9512D6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43" y="1203989"/>
            <a:ext cx="5264890" cy="507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B4A0F7-459A-4715-817F-FCDBBE98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276" y="1563182"/>
            <a:ext cx="2763444" cy="247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C82D975-BA90-4925-95D7-7D894482215A}"/>
              </a:ext>
            </a:extLst>
          </p:cNvPr>
          <p:cNvCxnSpPr>
            <a:cxnSpLocks/>
          </p:cNvCxnSpPr>
          <p:nvPr/>
        </p:nvCxnSpPr>
        <p:spPr>
          <a:xfrm flipH="1">
            <a:off x="8142548" y="1563182"/>
            <a:ext cx="791728" cy="13073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E3BEB50-6EBB-43C1-935A-9C8C6ED5C454}"/>
              </a:ext>
            </a:extLst>
          </p:cNvPr>
          <p:cNvCxnSpPr>
            <a:cxnSpLocks/>
          </p:cNvCxnSpPr>
          <p:nvPr/>
        </p:nvCxnSpPr>
        <p:spPr>
          <a:xfrm flipH="1" flipV="1">
            <a:off x="8142548" y="2870579"/>
            <a:ext cx="791728" cy="116828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76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15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Quilicura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7.755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0,0038</a:t>
            </a:r>
          </a:p>
          <a:p>
            <a:r>
              <a:rPr lang="es-CL" dirty="0"/>
              <a:t>% hogares C3 y D: </a:t>
            </a:r>
            <a:r>
              <a:rPr lang="es-CL" b="1" dirty="0"/>
              <a:t>0,63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2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0,26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14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57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-33.3594, -70.7233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1DDEA1-7F6F-40D9-ABF2-8AC16251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60" y="1136878"/>
            <a:ext cx="5111777" cy="5072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31BD00-0263-45BF-8250-86F3D073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07" y="1445118"/>
            <a:ext cx="2633610" cy="2642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CC58B09-FA12-4C9F-8903-224BB7490492}"/>
              </a:ext>
            </a:extLst>
          </p:cNvPr>
          <p:cNvCxnSpPr>
            <a:cxnSpLocks/>
          </p:cNvCxnSpPr>
          <p:nvPr/>
        </p:nvCxnSpPr>
        <p:spPr>
          <a:xfrm flipH="1" flipV="1">
            <a:off x="7743039" y="2053248"/>
            <a:ext cx="1044945" cy="20344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64793FF-89D9-481A-BFF9-1A3A7C67AB8A}"/>
              </a:ext>
            </a:extLst>
          </p:cNvPr>
          <p:cNvCxnSpPr>
            <a:cxnSpLocks/>
          </p:cNvCxnSpPr>
          <p:nvPr/>
        </p:nvCxnSpPr>
        <p:spPr>
          <a:xfrm flipV="1">
            <a:off x="7743039" y="1445119"/>
            <a:ext cx="1072869" cy="6081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16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8013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Recoleta / Conchalí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8.764 / 11.161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0,0039 / 0,0040</a:t>
            </a:r>
          </a:p>
          <a:p>
            <a:r>
              <a:rPr lang="es-CL" dirty="0"/>
              <a:t>% hogares C3 y D: </a:t>
            </a:r>
            <a:r>
              <a:rPr lang="es-CL" b="1" dirty="0"/>
              <a:t>0,89 / 0,88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3 / 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0,34 / 0,09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16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55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</a:p>
          <a:p>
            <a:r>
              <a:rPr lang="en-US" b="1" dirty="0"/>
              <a:t>-33.3875 / -33.3873, -70.6486 / -70.6593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4D0BE-4343-40C0-B1D3-56361C0B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6878"/>
            <a:ext cx="5022209" cy="512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F52FE7-B42F-4C56-AFDF-04558D36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93"/>
          <a:stretch/>
        </p:blipFill>
        <p:spPr>
          <a:xfrm>
            <a:off x="9396026" y="866198"/>
            <a:ext cx="2355555" cy="2204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B74224-95CC-4879-817D-4AC05567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78" y="3675073"/>
            <a:ext cx="2271786" cy="2204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86423C3-F73C-4B11-9A22-449DFF451145}"/>
              </a:ext>
            </a:extLst>
          </p:cNvPr>
          <p:cNvCxnSpPr>
            <a:cxnSpLocks/>
          </p:cNvCxnSpPr>
          <p:nvPr/>
        </p:nvCxnSpPr>
        <p:spPr>
          <a:xfrm flipV="1">
            <a:off x="8867163" y="882198"/>
            <a:ext cx="528863" cy="108608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EFD3CF3-C80F-4ACC-A047-410D82FE71C1}"/>
              </a:ext>
            </a:extLst>
          </p:cNvPr>
          <p:cNvCxnSpPr>
            <a:cxnSpLocks/>
          </p:cNvCxnSpPr>
          <p:nvPr/>
        </p:nvCxnSpPr>
        <p:spPr>
          <a:xfrm>
            <a:off x="8867163" y="1984285"/>
            <a:ext cx="528863" cy="104501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A49A1CA-C3E1-45E1-B93F-9DC9D1BD40A9}"/>
              </a:ext>
            </a:extLst>
          </p:cNvPr>
          <p:cNvCxnSpPr>
            <a:cxnSpLocks/>
          </p:cNvCxnSpPr>
          <p:nvPr/>
        </p:nvCxnSpPr>
        <p:spPr>
          <a:xfrm>
            <a:off x="8867163" y="1943211"/>
            <a:ext cx="231015" cy="17564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86A1C2E-BB7A-4F8B-919C-86E2BC195855}"/>
              </a:ext>
            </a:extLst>
          </p:cNvPr>
          <p:cNvCxnSpPr>
            <a:cxnSpLocks/>
          </p:cNvCxnSpPr>
          <p:nvPr/>
        </p:nvCxnSpPr>
        <p:spPr>
          <a:xfrm>
            <a:off x="8867163" y="1943211"/>
            <a:ext cx="2502801" cy="17564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33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17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El Bosque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5.885</a:t>
            </a:r>
          </a:p>
          <a:p>
            <a:r>
              <a:rPr lang="es-CL" dirty="0"/>
              <a:t>Densidad de hogares: </a:t>
            </a:r>
            <a:r>
              <a:rPr lang="es-CL" b="1" dirty="0"/>
              <a:t>0.0036</a:t>
            </a:r>
          </a:p>
          <a:p>
            <a:r>
              <a:rPr lang="es-CL" dirty="0"/>
              <a:t>% hogares C3 y D: </a:t>
            </a:r>
            <a:r>
              <a:rPr lang="es-CL" b="1" dirty="0"/>
              <a:t>0,77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0,17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14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54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-33.5586, -70.6626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DADDCF-22E0-49BE-9817-AA50B396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93" y="943369"/>
            <a:ext cx="5263531" cy="5302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0A5FCC-FE59-424E-95A5-BE95EEE9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75" y="1283515"/>
            <a:ext cx="2705962" cy="2869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7E48D0-5602-415D-9F3C-309361BB661C}"/>
              </a:ext>
            </a:extLst>
          </p:cNvPr>
          <p:cNvCxnSpPr>
            <a:cxnSpLocks/>
          </p:cNvCxnSpPr>
          <p:nvPr/>
        </p:nvCxnSpPr>
        <p:spPr>
          <a:xfrm flipV="1">
            <a:off x="8321879" y="1283516"/>
            <a:ext cx="757296" cy="35471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B3147EC-165F-468D-BCA7-781BF43EA51D}"/>
              </a:ext>
            </a:extLst>
          </p:cNvPr>
          <p:cNvCxnSpPr>
            <a:cxnSpLocks/>
          </p:cNvCxnSpPr>
          <p:nvPr/>
        </p:nvCxnSpPr>
        <p:spPr>
          <a:xfrm flipV="1">
            <a:off x="8321879" y="4127327"/>
            <a:ext cx="740518" cy="7033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966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18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Puente Alto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11.770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0,0038</a:t>
            </a:r>
          </a:p>
          <a:p>
            <a:r>
              <a:rPr lang="es-CL" dirty="0"/>
              <a:t>% hogares C3 y D: </a:t>
            </a:r>
            <a:r>
              <a:rPr lang="es-CL" b="1" dirty="0"/>
              <a:t>0,71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2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0,17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17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58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-33.5869, -70.5662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D2859A-534B-4881-ADEC-DD1C944F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93" y="910362"/>
            <a:ext cx="5186057" cy="5222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933255-7391-4E47-AE99-2F7896D6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880" y="1826732"/>
            <a:ext cx="2466205" cy="2301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84AAE99-247F-44CF-8C08-73999C2AC9A8}"/>
              </a:ext>
            </a:extLst>
          </p:cNvPr>
          <p:cNvCxnSpPr>
            <a:cxnSpLocks/>
          </p:cNvCxnSpPr>
          <p:nvPr/>
        </p:nvCxnSpPr>
        <p:spPr>
          <a:xfrm flipV="1">
            <a:off x="9529894" y="4128024"/>
            <a:ext cx="1956447" cy="11738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FF205AB-F4D8-4858-BE32-C98349A665E9}"/>
              </a:ext>
            </a:extLst>
          </p:cNvPr>
          <p:cNvCxnSpPr>
            <a:cxnSpLocks/>
          </p:cNvCxnSpPr>
          <p:nvPr/>
        </p:nvCxnSpPr>
        <p:spPr>
          <a:xfrm flipH="1" flipV="1">
            <a:off x="9078880" y="4127676"/>
            <a:ext cx="451016" cy="11741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47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19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Maipú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11.960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0,0041</a:t>
            </a:r>
          </a:p>
          <a:p>
            <a:r>
              <a:rPr lang="es-CL" dirty="0"/>
              <a:t>% hogares C3 y D: </a:t>
            </a:r>
            <a:r>
              <a:rPr lang="es-CL" b="1" dirty="0"/>
              <a:t>0,79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0,08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17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62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-33.5119, -70.7801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FBC402-182C-4E60-9E0A-D5FE8DC4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05" y="901816"/>
            <a:ext cx="5396366" cy="5308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0C356D-0413-4EDB-BD7D-0ED76733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26" y="2751591"/>
            <a:ext cx="2820199" cy="2779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F1A694B-683B-4891-8B4C-6F07BE136481}"/>
              </a:ext>
            </a:extLst>
          </p:cNvPr>
          <p:cNvCxnSpPr>
            <a:cxnSpLocks/>
          </p:cNvCxnSpPr>
          <p:nvPr/>
        </p:nvCxnSpPr>
        <p:spPr>
          <a:xfrm flipV="1">
            <a:off x="6727971" y="2747395"/>
            <a:ext cx="1742955" cy="14084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25D9420-BED3-4760-8530-1E46716B11C6}"/>
              </a:ext>
            </a:extLst>
          </p:cNvPr>
          <p:cNvCxnSpPr>
            <a:cxnSpLocks/>
          </p:cNvCxnSpPr>
          <p:nvPr/>
        </p:nvCxnSpPr>
        <p:spPr>
          <a:xfrm>
            <a:off x="6727971" y="4219662"/>
            <a:ext cx="1742955" cy="13018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22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2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8041636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/>
              <a:t>1</a:t>
            </a:r>
            <a:endParaRPr lang="es-CL" sz="3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/>
              <a:t>2</a:t>
            </a:r>
            <a:endParaRPr lang="es-CL" sz="3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3</a:t>
            </a:r>
            <a:endParaRPr lang="es-CL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4</a:t>
            </a:r>
            <a:endParaRPr lang="es-CL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5</a:t>
            </a:r>
            <a:endParaRPr lang="es-CL" sz="3600" b="1" dirty="0"/>
          </a:p>
        </p:txBody>
      </p:sp>
    </p:spTree>
    <p:extLst>
      <p:ext uri="{BB962C8B-B14F-4D97-AF65-F5344CB8AC3E}">
        <p14:creationId xmlns:p14="http://schemas.microsoft.com/office/powerpoint/2010/main" val="6443794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20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Cerro Navia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10.186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0,0039</a:t>
            </a:r>
          </a:p>
          <a:p>
            <a:r>
              <a:rPr lang="es-CL" dirty="0"/>
              <a:t>% hogares C3 y D: </a:t>
            </a:r>
            <a:r>
              <a:rPr lang="es-CL" b="1" dirty="0"/>
              <a:t>0,79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4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0,39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17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64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-33.4314, -70.7355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6A84E5-A1F3-470F-BFB5-CA92CD92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38" y="947955"/>
            <a:ext cx="5393620" cy="5297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2BEFA4-58EE-4B47-9BBC-0175242D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86" y="1651054"/>
            <a:ext cx="3414868" cy="2877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76B9396-021D-4F97-8EFD-A5270E9D75A3}"/>
              </a:ext>
            </a:extLst>
          </p:cNvPr>
          <p:cNvCxnSpPr>
            <a:cxnSpLocks/>
          </p:cNvCxnSpPr>
          <p:nvPr/>
        </p:nvCxnSpPr>
        <p:spPr>
          <a:xfrm flipV="1">
            <a:off x="7013196" y="1651054"/>
            <a:ext cx="1169990" cy="13018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ECE78F0-B496-4927-94F9-2BC37F9F43C3}"/>
              </a:ext>
            </a:extLst>
          </p:cNvPr>
          <p:cNvCxnSpPr>
            <a:cxnSpLocks/>
          </p:cNvCxnSpPr>
          <p:nvPr/>
        </p:nvCxnSpPr>
        <p:spPr>
          <a:xfrm>
            <a:off x="7004807" y="2944536"/>
            <a:ext cx="1178379" cy="15842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046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21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Pudahuel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6.742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0,0034</a:t>
            </a:r>
          </a:p>
          <a:p>
            <a:r>
              <a:rPr lang="es-CL" dirty="0"/>
              <a:t>% hogares C3 y D: </a:t>
            </a:r>
            <a:r>
              <a:rPr lang="es-CL" b="1" dirty="0"/>
              <a:t>0,93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0,15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17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56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-33.4311, -70.7560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849766-0FB6-4B70-84D3-9A3F8592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12" y="897563"/>
            <a:ext cx="5454757" cy="5339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C3B3C7-A9AE-40DF-B855-4F2007B9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713" y="1608542"/>
            <a:ext cx="3038627" cy="2706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9D5678-70F8-4751-8015-C2B5B6846A00}"/>
              </a:ext>
            </a:extLst>
          </p:cNvPr>
          <p:cNvCxnSpPr>
            <a:cxnSpLocks/>
          </p:cNvCxnSpPr>
          <p:nvPr/>
        </p:nvCxnSpPr>
        <p:spPr>
          <a:xfrm flipV="1">
            <a:off x="6610524" y="1608542"/>
            <a:ext cx="1837189" cy="146936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29930F3-2163-46D7-AB5F-BA373D9FB90F}"/>
              </a:ext>
            </a:extLst>
          </p:cNvPr>
          <p:cNvCxnSpPr>
            <a:cxnSpLocks/>
          </p:cNvCxnSpPr>
          <p:nvPr/>
        </p:nvCxnSpPr>
        <p:spPr>
          <a:xfrm>
            <a:off x="6602135" y="3069518"/>
            <a:ext cx="1845578" cy="12195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335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22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 err="1"/>
              <a:t>Peñalolen</a:t>
            </a:r>
            <a:endParaRPr lang="es-CL" b="1" dirty="0"/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7.767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0,0036</a:t>
            </a:r>
          </a:p>
          <a:p>
            <a:r>
              <a:rPr lang="es-CL" dirty="0"/>
              <a:t>% hogares C3 y D: </a:t>
            </a:r>
            <a:r>
              <a:rPr lang="es-CL" b="1" dirty="0"/>
              <a:t>0,75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3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0,39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18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54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-33.5051, -70.5755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DEEB46-4341-4CF0-B918-296C8454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19" y="916361"/>
            <a:ext cx="5338808" cy="5326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ABFC38-C7E4-4FDA-985B-12261F1A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54" y="1045182"/>
            <a:ext cx="2601042" cy="2588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1FB0A-AB56-4B93-B17C-06DB52308F85}"/>
              </a:ext>
            </a:extLst>
          </p:cNvPr>
          <p:cNvCxnSpPr>
            <a:cxnSpLocks/>
          </p:cNvCxnSpPr>
          <p:nvPr/>
        </p:nvCxnSpPr>
        <p:spPr>
          <a:xfrm flipV="1">
            <a:off x="9093666" y="3594949"/>
            <a:ext cx="119588" cy="6084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64AA09A-1020-44AB-924C-A080D8F6B542}"/>
              </a:ext>
            </a:extLst>
          </p:cNvPr>
          <p:cNvCxnSpPr>
            <a:cxnSpLocks/>
          </p:cNvCxnSpPr>
          <p:nvPr/>
        </p:nvCxnSpPr>
        <p:spPr>
          <a:xfrm flipV="1">
            <a:off x="9093666" y="3614365"/>
            <a:ext cx="2720630" cy="5890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28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23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Características de las zonas potenciales para nueva veterinaria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Pedro Aguirre Cerda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9.813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0,0034</a:t>
            </a:r>
          </a:p>
          <a:p>
            <a:r>
              <a:rPr lang="es-CL" dirty="0"/>
              <a:t>% hogares C3 y D: </a:t>
            </a:r>
            <a:r>
              <a:rPr lang="es-CL" b="1" dirty="0"/>
              <a:t>0,78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1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0,10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16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43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-33.5042, -70.6831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A51ECC-CF08-4E33-AF0F-EA2B6F37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81" y="906010"/>
            <a:ext cx="5520285" cy="5205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40C6F6-1B78-489E-B57D-232329DE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998" y="1822380"/>
            <a:ext cx="2585731" cy="2571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1BF6A31-092E-49E9-9804-2B5102F0F1B2}"/>
              </a:ext>
            </a:extLst>
          </p:cNvPr>
          <p:cNvCxnSpPr>
            <a:cxnSpLocks/>
          </p:cNvCxnSpPr>
          <p:nvPr/>
        </p:nvCxnSpPr>
        <p:spPr>
          <a:xfrm flipV="1">
            <a:off x="7902429" y="1822380"/>
            <a:ext cx="1090569" cy="219479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5BC419-6E17-4F3C-9473-0AF7B14BF9FA}"/>
              </a:ext>
            </a:extLst>
          </p:cNvPr>
          <p:cNvCxnSpPr>
            <a:cxnSpLocks/>
          </p:cNvCxnSpPr>
          <p:nvPr/>
        </p:nvCxnSpPr>
        <p:spPr>
          <a:xfrm>
            <a:off x="7894040" y="4008786"/>
            <a:ext cx="1098958" cy="3849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95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24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493129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5</a:t>
            </a:r>
            <a:endParaRPr lang="es-CL" sz="3600" b="1" dirty="0"/>
          </a:p>
        </p:txBody>
      </p:sp>
    </p:spTree>
    <p:extLst>
      <p:ext uri="{BB962C8B-B14F-4D97-AF65-F5344CB8AC3E}">
        <p14:creationId xmlns:p14="http://schemas.microsoft.com/office/powerpoint/2010/main" val="41717829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919AF-ECFE-43AA-AAD5-667886DBD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25</a:t>
            </a:fld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F246D-CA89-428F-BEAE-74D7F34C9134}"/>
              </a:ext>
            </a:extLst>
          </p:cNvPr>
          <p:cNvSpPr txBox="1"/>
          <p:nvPr/>
        </p:nvSpPr>
        <p:spPr>
          <a:xfrm>
            <a:off x="4111576" y="1446398"/>
            <a:ext cx="7830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dirty="0"/>
              <a:t>Se han localizado </a:t>
            </a:r>
            <a:r>
              <a:rPr lang="es-CL" b="1" dirty="0"/>
              <a:t>varias comunas </a:t>
            </a:r>
            <a:r>
              <a:rPr lang="es-CL" dirty="0"/>
              <a:t>dentro de la provincia de Santiago con perfiles </a:t>
            </a:r>
            <a:r>
              <a:rPr lang="es-CL" dirty="0" err="1"/>
              <a:t>geodemográficos</a:t>
            </a:r>
            <a:r>
              <a:rPr lang="es-CL" dirty="0"/>
              <a:t> y de comercios </a:t>
            </a:r>
            <a:r>
              <a:rPr lang="es-CL" b="1" dirty="0"/>
              <a:t>similares</a:t>
            </a:r>
            <a:r>
              <a:rPr lang="es-CL" dirty="0"/>
              <a:t> a donde se ubica actualmente </a:t>
            </a:r>
            <a:r>
              <a:rPr lang="es-CL" dirty="0" err="1"/>
              <a:t>Zoolomascotas</a:t>
            </a:r>
            <a:r>
              <a:rPr lang="es-CL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s-CL" dirty="0"/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Se sugiere revisar tanto arriendos, como </a:t>
            </a:r>
            <a:r>
              <a:rPr lang="es-CL" b="1" dirty="0"/>
              <a:t>arriendos con promesa de compra, </a:t>
            </a:r>
            <a:r>
              <a:rPr lang="es-CL" dirty="0"/>
              <a:t>esto último es difícil encontrarlo en los portales web, se sugiere corredor(a) de propiedades.</a:t>
            </a:r>
          </a:p>
          <a:p>
            <a:pPr marL="457200" indent="-457200">
              <a:buFont typeface="+mj-lt"/>
              <a:buAutoNum type="arabicPeriod"/>
            </a:pPr>
            <a:endParaRPr lang="es-CL" dirty="0"/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Dentro de la zonas potenciales, el punto es solo de referencia para </a:t>
            </a:r>
            <a:r>
              <a:rPr lang="es-CL" b="1" dirty="0"/>
              <a:t>localizar el mejor entorno</a:t>
            </a:r>
            <a:r>
              <a:rPr lang="es-CL" dirty="0"/>
              <a:t>. Recomendamos siempre buscar en la </a:t>
            </a:r>
            <a:r>
              <a:rPr lang="es-CL" b="1" dirty="0"/>
              <a:t>avenida o calle interna cerca de la avenida</a:t>
            </a:r>
            <a:r>
              <a:rPr lang="es-CL" dirty="0"/>
              <a:t>, que es por donde más exposición tendría la veterinaria. </a:t>
            </a:r>
          </a:p>
          <a:p>
            <a:pPr marL="457200" indent="-457200">
              <a:buFont typeface="+mj-lt"/>
              <a:buAutoNum type="arabicPeriod"/>
            </a:pPr>
            <a:endParaRPr lang="es-CL" dirty="0"/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La zona se potencia teniendo </a:t>
            </a:r>
            <a:r>
              <a:rPr lang="es-CL" b="1" dirty="0"/>
              <a:t>entre 1 a 3 competencias</a:t>
            </a:r>
            <a:r>
              <a:rPr lang="es-CL" dirty="0"/>
              <a:t>, y sugerimos buscar la </a:t>
            </a:r>
            <a:r>
              <a:rPr lang="es-CL" b="1" dirty="0"/>
              <a:t>simetría</a:t>
            </a:r>
            <a:r>
              <a:rPr lang="es-CL" dirty="0"/>
              <a:t>; por ejemplo si una de ellas está en la avenida zona poniente, deberían localizarse en la zona oriente (esto se confirma según la teoría de </a:t>
            </a:r>
            <a:r>
              <a:rPr lang="es-CL" b="1" dirty="0"/>
              <a:t>Equilibrio de Nash</a:t>
            </a:r>
            <a:r>
              <a:rPr lang="es-CL" dirty="0"/>
              <a:t>). </a:t>
            </a:r>
          </a:p>
        </p:txBody>
      </p:sp>
      <p:pic>
        <p:nvPicPr>
          <p:cNvPr id="7" name="Picture 2" descr="PepsiCo: Tailoring innovation around coronavirus">
            <a:extLst>
              <a:ext uri="{FF2B5EF4-FFF2-40B4-BE49-F238E27FC236}">
                <a16:creationId xmlns:a16="http://schemas.microsoft.com/office/drawing/2014/main" id="{BA57B97E-A681-4F7B-A271-7CBD96731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DFBE-0609-4F89-B9D4-C477F24FAB21}"/>
              </a:ext>
            </a:extLst>
          </p:cNvPr>
          <p:cNvSpPr txBox="1"/>
          <p:nvPr/>
        </p:nvSpPr>
        <p:spPr>
          <a:xfrm>
            <a:off x="4330195" y="737755"/>
            <a:ext cx="739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ALGUNAS CONCLUSIONES</a:t>
            </a:r>
          </a:p>
        </p:txBody>
      </p:sp>
    </p:spTree>
    <p:extLst>
      <p:ext uri="{BB962C8B-B14F-4D97-AF65-F5344CB8AC3E}">
        <p14:creationId xmlns:p14="http://schemas.microsoft.com/office/powerpoint/2010/main" val="1942935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DE41-8C08-4E99-B8DA-548710E1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92" y="2745377"/>
            <a:ext cx="4801260" cy="1367245"/>
          </a:xfrm>
        </p:spPr>
        <p:txBody>
          <a:bodyPr>
            <a:normAutofit/>
          </a:bodyPr>
          <a:lstStyle/>
          <a:p>
            <a:r>
              <a:rPr lang="es-CL" sz="8800" dirty="0"/>
              <a:t>Preguntas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42B77-6374-4CFE-BBB1-BFE0A515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26</a:t>
            </a:fld>
            <a:endParaRPr lang="es-CL" dirty="0"/>
          </a:p>
        </p:txBody>
      </p:sp>
      <p:pic>
        <p:nvPicPr>
          <p:cNvPr id="4" name="Picture 2" descr="PepsiCo: Tailoring innovation around coronavirus">
            <a:extLst>
              <a:ext uri="{FF2B5EF4-FFF2-40B4-BE49-F238E27FC236}">
                <a16:creationId xmlns:a16="http://schemas.microsoft.com/office/drawing/2014/main" id="{D023938E-1D10-4285-817F-7205F3FBE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4275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B60158-0709-4A65-82BB-9F1CC456ABFB}"/>
              </a:ext>
            </a:extLst>
          </p:cNvPr>
          <p:cNvSpPr/>
          <p:nvPr/>
        </p:nvSpPr>
        <p:spPr>
          <a:xfrm>
            <a:off x="3722476" y="-1"/>
            <a:ext cx="8469524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359FFD-F295-40B1-AFD3-DF581444B736}"/>
              </a:ext>
            </a:extLst>
          </p:cNvPr>
          <p:cNvSpPr txBox="1">
            <a:spLocks/>
          </p:cNvSpPr>
          <p:nvPr/>
        </p:nvSpPr>
        <p:spPr>
          <a:xfrm>
            <a:off x="4791787" y="2343085"/>
            <a:ext cx="7233557" cy="83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cap="all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¡</a:t>
            </a:r>
            <a:r>
              <a:rPr lang="en-US" dirty="0" err="1"/>
              <a:t>muchas</a:t>
            </a:r>
            <a:r>
              <a:rPr lang="en-US" dirty="0"/>
              <a:t> gracias!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10E3A4-2C0C-435A-AE14-B2E261805F95}"/>
              </a:ext>
            </a:extLst>
          </p:cNvPr>
          <p:cNvCxnSpPr>
            <a:cxnSpLocks/>
          </p:cNvCxnSpPr>
          <p:nvPr/>
        </p:nvCxnSpPr>
        <p:spPr>
          <a:xfrm>
            <a:off x="4933300" y="3519395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F3B1B6-A75D-4CDA-8234-E7E3ED3F5A5F}"/>
              </a:ext>
            </a:extLst>
          </p:cNvPr>
          <p:cNvGrpSpPr/>
          <p:nvPr/>
        </p:nvGrpSpPr>
        <p:grpSpPr>
          <a:xfrm>
            <a:off x="4898961" y="1912440"/>
            <a:ext cx="748798" cy="134113"/>
            <a:chOff x="4827813" y="2534636"/>
            <a:chExt cx="996651" cy="17850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125BD8-4372-4C4E-8AAA-0FB95850C966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8135CE-08D8-43AC-8E86-F077E6CC1FF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30AE39-45CE-4B4B-8366-B77B76EDE10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9A3991-35E9-404E-940E-58442CA0AB0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43" name="Picture 2" descr="PepsiCo: Tailoring innovation around coronavirus">
            <a:extLst>
              <a:ext uri="{FF2B5EF4-FFF2-40B4-BE49-F238E27FC236}">
                <a16:creationId xmlns:a16="http://schemas.microsoft.com/office/drawing/2014/main" id="{F68E64A9-2EA9-4C40-8FB2-01FB0B5E5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DFC43AB-A3F9-4EBA-ADD0-8AEB7AAF0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3" b="32466"/>
          <a:stretch/>
        </p:blipFill>
        <p:spPr>
          <a:xfrm>
            <a:off x="9353539" y="5737368"/>
            <a:ext cx="2671805" cy="10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55CCCF-4B56-46B2-8C12-3ADCDC53B641}"/>
              </a:ext>
            </a:extLst>
          </p:cNvPr>
          <p:cNvSpPr txBox="1"/>
          <p:nvPr/>
        </p:nvSpPr>
        <p:spPr>
          <a:xfrm>
            <a:off x="4791787" y="353538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06 de mayo de 2021</a:t>
            </a:r>
          </a:p>
        </p:txBody>
      </p:sp>
    </p:spTree>
    <p:extLst>
      <p:ext uri="{BB962C8B-B14F-4D97-AF65-F5344CB8AC3E}">
        <p14:creationId xmlns:p14="http://schemas.microsoft.com/office/powerpoint/2010/main" val="27185497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3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334274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/>
              <a:t>1</a:t>
            </a:r>
            <a:endParaRPr lang="es-CL" sz="3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051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919AF-ECFE-43AA-AAD5-667886DBD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4</a:t>
            </a:fld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F246D-CA89-428F-BEAE-74D7F34C9134}"/>
              </a:ext>
            </a:extLst>
          </p:cNvPr>
          <p:cNvSpPr txBox="1"/>
          <p:nvPr/>
        </p:nvSpPr>
        <p:spPr>
          <a:xfrm>
            <a:off x="4450081" y="2081349"/>
            <a:ext cx="722811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400" dirty="0"/>
              <a:t>Se considera y analiza información </a:t>
            </a:r>
            <a:r>
              <a:rPr lang="es-CL" sz="2400" dirty="0" err="1"/>
              <a:t>geodemográfica</a:t>
            </a:r>
            <a:r>
              <a:rPr lang="es-CL" sz="2400" dirty="0"/>
              <a:t> aportada por el último Censo, y el entorno comercial según toda la información de Google </a:t>
            </a:r>
            <a:r>
              <a:rPr lang="es-CL" sz="2400" dirty="0" err="1"/>
              <a:t>Map</a:t>
            </a:r>
            <a:r>
              <a:rPr lang="es-CL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/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Se estudia la veterinaria de referencia (</a:t>
            </a:r>
            <a:r>
              <a:rPr lang="es-CL" sz="2400" dirty="0" err="1"/>
              <a:t>Zoolomascotas</a:t>
            </a:r>
            <a:r>
              <a:rPr lang="es-CL" sz="2400" dirty="0"/>
              <a:t>) para obtener toda su información y descripción de entorno.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/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Se busca un punto con características </a:t>
            </a:r>
            <a:r>
              <a:rPr lang="es-CL" sz="2400" dirty="0" err="1"/>
              <a:t>geodemográficas</a:t>
            </a:r>
            <a:r>
              <a:rPr lang="es-CL" sz="2400" dirty="0"/>
              <a:t> y de comercios similares a </a:t>
            </a:r>
            <a:r>
              <a:rPr lang="es-CL" sz="2400" dirty="0" err="1"/>
              <a:t>Zoolomascotas</a:t>
            </a:r>
            <a:endParaRPr lang="es-CL" sz="2400" dirty="0"/>
          </a:p>
          <a:p>
            <a:endParaRPr lang="es-CL" dirty="0"/>
          </a:p>
        </p:txBody>
      </p:sp>
      <p:pic>
        <p:nvPicPr>
          <p:cNvPr id="7" name="Picture 2" descr="PepsiCo: Tailoring innovation around coronavirus">
            <a:extLst>
              <a:ext uri="{FF2B5EF4-FFF2-40B4-BE49-F238E27FC236}">
                <a16:creationId xmlns:a16="http://schemas.microsoft.com/office/drawing/2014/main" id="{BA57B97E-A681-4F7B-A271-7CBD96731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DFBE-0609-4F89-B9D4-C477F24FAB21}"/>
              </a:ext>
            </a:extLst>
          </p:cNvPr>
          <p:cNvSpPr txBox="1"/>
          <p:nvPr/>
        </p:nvSpPr>
        <p:spPr>
          <a:xfrm>
            <a:off x="4330195" y="737755"/>
            <a:ext cx="739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DETERMINAR ZONA ÓPTIMA DONDE UBICAR UNA NUEVA VETERINARIA</a:t>
            </a:r>
          </a:p>
        </p:txBody>
      </p:sp>
    </p:spTree>
    <p:extLst>
      <p:ext uri="{BB962C8B-B14F-4D97-AF65-F5344CB8AC3E}">
        <p14:creationId xmlns:p14="http://schemas.microsoft.com/office/powerpoint/2010/main" val="21111271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5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260869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/>
              <a:t>2</a:t>
            </a:r>
            <a:endParaRPr lang="es-CL" sz="3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633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919AF-ECFE-43AA-AAD5-667886DBD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6</a:t>
            </a:fld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F246D-CA89-428F-BEAE-74D7F34C9134}"/>
              </a:ext>
            </a:extLst>
          </p:cNvPr>
          <p:cNvSpPr txBox="1"/>
          <p:nvPr/>
        </p:nvSpPr>
        <p:spPr>
          <a:xfrm>
            <a:off x="4450081" y="2081349"/>
            <a:ext cx="72281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400" dirty="0"/>
              <a:t>Se busca vender por “masa”, es decir, con precios accesibles y competitivos (bajo costo) tal de atraer la mayor cantidad de clientes. 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/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Tomar como referencia </a:t>
            </a:r>
            <a:r>
              <a:rPr lang="es-CL" sz="2400" dirty="0" err="1"/>
              <a:t>Zoolomascotas</a:t>
            </a:r>
            <a:r>
              <a:rPr lang="es-CL" sz="2400" dirty="0"/>
              <a:t> para encontrar puntos o zonas similares. 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/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Ideal no competir con muchas clínicas veterinarias en el sector. </a:t>
            </a:r>
          </a:p>
          <a:p>
            <a:endParaRPr lang="es-CL" dirty="0"/>
          </a:p>
        </p:txBody>
      </p:sp>
      <p:pic>
        <p:nvPicPr>
          <p:cNvPr id="7" name="Picture 2" descr="PepsiCo: Tailoring innovation around coronavirus">
            <a:extLst>
              <a:ext uri="{FF2B5EF4-FFF2-40B4-BE49-F238E27FC236}">
                <a16:creationId xmlns:a16="http://schemas.microsoft.com/office/drawing/2014/main" id="{BA57B97E-A681-4F7B-A271-7CBD96731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0" t="-1" r="28404" b="-1"/>
          <a:stretch/>
        </p:blipFill>
        <p:spPr bwMode="auto">
          <a:xfrm>
            <a:off x="0" y="1"/>
            <a:ext cx="3783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DFBE-0609-4F89-B9D4-C477F24FAB21}"/>
              </a:ext>
            </a:extLst>
          </p:cNvPr>
          <p:cNvSpPr txBox="1"/>
          <p:nvPr/>
        </p:nvSpPr>
        <p:spPr>
          <a:xfrm>
            <a:off x="4330195" y="737755"/>
            <a:ext cx="739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SEGÚN NUESTRA REUNIÓN DE PARTIDA:</a:t>
            </a:r>
          </a:p>
        </p:txBody>
      </p:sp>
    </p:spTree>
    <p:extLst>
      <p:ext uri="{BB962C8B-B14F-4D97-AF65-F5344CB8AC3E}">
        <p14:creationId xmlns:p14="http://schemas.microsoft.com/office/powerpoint/2010/main" val="15739828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4983-DFC6-4F87-AD42-68DE40D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t>7</a:t>
            </a:fld>
            <a:endParaRPr lang="es-CL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79B7E6-E6A0-4037-ABB0-9DE33ABBB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33723"/>
              </p:ext>
            </p:extLst>
          </p:nvPr>
        </p:nvGraphicFramePr>
        <p:xfrm>
          <a:off x="4296328" y="1209664"/>
          <a:ext cx="7570133" cy="443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C151BAF-F5FA-4DBB-BCE2-44EECDB5F276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70751-3199-474C-8954-68570D49D9CC}"/>
              </a:ext>
            </a:extLst>
          </p:cNvPr>
          <p:cNvSpPr txBox="1"/>
          <p:nvPr/>
        </p:nvSpPr>
        <p:spPr>
          <a:xfrm>
            <a:off x="740561" y="294216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b="1" dirty="0"/>
              <a:t>AGENDA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AD03C-F223-4FB2-9AE7-6B43C34DBD8F}"/>
              </a:ext>
            </a:extLst>
          </p:cNvPr>
          <p:cNvSpPr txBox="1"/>
          <p:nvPr/>
        </p:nvSpPr>
        <p:spPr>
          <a:xfrm>
            <a:off x="4533842" y="14946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FD4EE-9B6F-4861-8230-B5FB2FA045EE}"/>
              </a:ext>
            </a:extLst>
          </p:cNvPr>
          <p:cNvSpPr txBox="1"/>
          <p:nvPr/>
        </p:nvSpPr>
        <p:spPr>
          <a:xfrm>
            <a:off x="4937774" y="23363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D1BAC-7F97-4034-AC26-41C6CFA89F70}"/>
              </a:ext>
            </a:extLst>
          </p:cNvPr>
          <p:cNvSpPr txBox="1"/>
          <p:nvPr/>
        </p:nvSpPr>
        <p:spPr>
          <a:xfrm>
            <a:off x="5067621" y="3168347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3</a:t>
            </a:r>
            <a:endParaRPr lang="es-CL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9255F-A775-49CB-B3FF-5802BEE9988A}"/>
              </a:ext>
            </a:extLst>
          </p:cNvPr>
          <p:cNvSpPr txBox="1"/>
          <p:nvPr/>
        </p:nvSpPr>
        <p:spPr>
          <a:xfrm>
            <a:off x="4927996" y="3998461"/>
            <a:ext cx="3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BD265-DF4D-4532-A16B-8B9C3C8EB9B2}"/>
              </a:ext>
            </a:extLst>
          </p:cNvPr>
          <p:cNvSpPr txBox="1"/>
          <p:nvPr/>
        </p:nvSpPr>
        <p:spPr>
          <a:xfrm>
            <a:off x="4532298" y="4840156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s-CL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491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8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7" name="Imagen 6" descr="Aplicación, Mapa&#10;&#10;Descripción generada automáticamente">
            <a:extLst>
              <a:ext uri="{FF2B5EF4-FFF2-40B4-BE49-F238E27FC236}">
                <a16:creationId xmlns:a16="http://schemas.microsoft.com/office/drawing/2014/main" id="{48C09974-FD66-4489-9FCD-B9F2D0D8D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8" r="14774"/>
          <a:stretch/>
        </p:blipFill>
        <p:spPr>
          <a:xfrm>
            <a:off x="5219765" y="1357386"/>
            <a:ext cx="6266576" cy="4358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A9D3F58-BBD0-4418-874C-A0E83DD51F09}"/>
              </a:ext>
            </a:extLst>
          </p:cNvPr>
          <p:cNvSpPr/>
          <p:nvPr/>
        </p:nvSpPr>
        <p:spPr>
          <a:xfrm>
            <a:off x="6644113" y="1970417"/>
            <a:ext cx="2743200" cy="27432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 err="1">
                <a:solidFill>
                  <a:schemeClr val="accent2">
                    <a:lumMod val="75000"/>
                  </a:schemeClr>
                </a:solidFill>
              </a:rPr>
              <a:t>Zoolomascotas</a:t>
            </a:r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 se compone de la siguiente manera según a la manzana que pertenece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D271B-3BE6-4C1F-BB64-DEFE671F2627}"/>
              </a:ext>
            </a:extLst>
          </p:cNvPr>
          <p:cNvSpPr txBox="1"/>
          <p:nvPr/>
        </p:nvSpPr>
        <p:spPr>
          <a:xfrm>
            <a:off x="822036" y="2243912"/>
            <a:ext cx="42178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Comuna: </a:t>
            </a:r>
            <a:r>
              <a:rPr lang="es-CL" b="1" dirty="0"/>
              <a:t>El Bosque</a:t>
            </a:r>
          </a:p>
          <a:p>
            <a:r>
              <a:rPr lang="es-CL" dirty="0" err="1"/>
              <a:t>N°</a:t>
            </a:r>
            <a:r>
              <a:rPr lang="es-CL" dirty="0"/>
              <a:t> de hogares: </a:t>
            </a:r>
            <a:r>
              <a:rPr lang="es-CL" b="1" dirty="0"/>
              <a:t>11.921</a:t>
            </a:r>
          </a:p>
          <a:p>
            <a:r>
              <a:rPr lang="es-CL" dirty="0"/>
              <a:t>Densidad de hogares: </a:t>
            </a:r>
            <a:r>
              <a:rPr lang="es-CL" b="1" dirty="0"/>
              <a:t>0,0042</a:t>
            </a:r>
          </a:p>
          <a:p>
            <a:r>
              <a:rPr lang="es-CL" dirty="0"/>
              <a:t>% hogares C3 y D: </a:t>
            </a:r>
            <a:r>
              <a:rPr lang="es-CL" b="1" dirty="0"/>
              <a:t>0,78</a:t>
            </a:r>
          </a:p>
          <a:p>
            <a:r>
              <a:rPr lang="en-US" dirty="0"/>
              <a:t>N° de </a:t>
            </a:r>
            <a:r>
              <a:rPr lang="en-US" dirty="0" err="1"/>
              <a:t>veterinarias</a:t>
            </a:r>
            <a:r>
              <a:rPr lang="en-US" dirty="0"/>
              <a:t> </a:t>
            </a:r>
            <a:r>
              <a:rPr lang="en-US" dirty="0" err="1"/>
              <a:t>competencias</a:t>
            </a:r>
            <a:r>
              <a:rPr lang="en-US" dirty="0"/>
              <a:t>: </a:t>
            </a:r>
            <a:r>
              <a:rPr lang="en-US" b="1" dirty="0"/>
              <a:t>2</a:t>
            </a:r>
          </a:p>
          <a:p>
            <a:r>
              <a:rPr lang="en-US" dirty="0" err="1"/>
              <a:t>Densidad</a:t>
            </a:r>
            <a:r>
              <a:rPr lang="en-US" dirty="0"/>
              <a:t> </a:t>
            </a:r>
            <a:r>
              <a:rPr lang="en-US" dirty="0" err="1"/>
              <a:t>Ocupacional</a:t>
            </a:r>
            <a:r>
              <a:rPr lang="en-US" dirty="0"/>
              <a:t> de </a:t>
            </a:r>
            <a:r>
              <a:rPr lang="en-US" dirty="0" err="1"/>
              <a:t>veterinarias</a:t>
            </a:r>
            <a:r>
              <a:rPr lang="en-US" dirty="0"/>
              <a:t>: </a:t>
            </a:r>
            <a:r>
              <a:rPr lang="en-US" b="1" dirty="0"/>
              <a:t>0,17</a:t>
            </a:r>
          </a:p>
          <a:p>
            <a:r>
              <a:rPr lang="en-US" dirty="0"/>
              <a:t>N° de tiendas de </a:t>
            </a:r>
            <a:r>
              <a:rPr lang="en-US" dirty="0" err="1"/>
              <a:t>mascotas</a:t>
            </a:r>
            <a:r>
              <a:rPr lang="en-US" dirty="0"/>
              <a:t>: </a:t>
            </a:r>
            <a:r>
              <a:rPr lang="en-US" b="1" dirty="0"/>
              <a:t>0</a:t>
            </a:r>
          </a:p>
          <a:p>
            <a:r>
              <a:rPr lang="en-US" dirty="0"/>
              <a:t>N° de </a:t>
            </a:r>
            <a:r>
              <a:rPr lang="en-US" dirty="0" err="1"/>
              <a:t>Abarroterías</a:t>
            </a:r>
            <a:r>
              <a:rPr lang="en-US" dirty="0"/>
              <a:t> o </a:t>
            </a:r>
            <a:r>
              <a:rPr lang="en-US" dirty="0" err="1"/>
              <a:t>quioscos</a:t>
            </a:r>
            <a:r>
              <a:rPr lang="en-US" dirty="0"/>
              <a:t>: </a:t>
            </a:r>
            <a:r>
              <a:rPr lang="en-US" b="1" dirty="0"/>
              <a:t>16</a:t>
            </a:r>
          </a:p>
          <a:p>
            <a:r>
              <a:rPr lang="en-US" dirty="0"/>
              <a:t>N° </a:t>
            </a:r>
            <a:r>
              <a:rPr lang="en-US" dirty="0" err="1"/>
              <a:t>Comercios</a:t>
            </a:r>
            <a:r>
              <a:rPr lang="en-US" dirty="0"/>
              <a:t>*: </a:t>
            </a:r>
            <a:r>
              <a:rPr lang="en-US" b="1" dirty="0"/>
              <a:t>55</a:t>
            </a:r>
          </a:p>
          <a:p>
            <a:r>
              <a:rPr lang="en-US" dirty="0"/>
              <a:t>Punto de </a:t>
            </a:r>
            <a:r>
              <a:rPr lang="en-US" dirty="0" err="1"/>
              <a:t>referencia</a:t>
            </a:r>
            <a:r>
              <a:rPr lang="en-US" dirty="0"/>
              <a:t>: </a:t>
            </a:r>
            <a:r>
              <a:rPr lang="en-US" b="1" dirty="0"/>
              <a:t>-33.5784, -70.6753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FCEC89-55FF-417E-A762-9010D52148D8}"/>
              </a:ext>
            </a:extLst>
          </p:cNvPr>
          <p:cNvSpPr txBox="1"/>
          <p:nvPr/>
        </p:nvSpPr>
        <p:spPr>
          <a:xfrm>
            <a:off x="696486" y="6517166"/>
            <a:ext cx="91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* Compuesto por: bancos, dentistas, supermercado, </a:t>
            </a:r>
            <a:r>
              <a:rPr lang="es-CL" sz="1200" dirty="0" err="1"/>
              <a:t>minimarket</a:t>
            </a:r>
            <a:r>
              <a:rPr lang="es-CL" sz="1200" dirty="0"/>
              <a:t>, gimnasio, peluquerías, farmacias, restaurant, colegios y shopping malls </a:t>
            </a:r>
            <a:endParaRPr lang="en-US" sz="12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BE13B6-4E70-46CB-B12C-911080413EAD}"/>
              </a:ext>
            </a:extLst>
          </p:cNvPr>
          <p:cNvCxnSpPr/>
          <p:nvPr/>
        </p:nvCxnSpPr>
        <p:spPr>
          <a:xfrm>
            <a:off x="7482980" y="2718033"/>
            <a:ext cx="436227" cy="545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A561AB31-FF9B-4964-A5E1-F4873B2F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13" y="865858"/>
            <a:ext cx="2546227" cy="1852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D71B4A4-FC38-46CF-881E-654A490DDA40}"/>
              </a:ext>
            </a:extLst>
          </p:cNvPr>
          <p:cNvCxnSpPr/>
          <p:nvPr/>
        </p:nvCxnSpPr>
        <p:spPr>
          <a:xfrm flipV="1">
            <a:off x="8015713" y="855677"/>
            <a:ext cx="1371600" cy="24076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095EF2-911B-4D61-8360-02D5341C8E01}"/>
              </a:ext>
            </a:extLst>
          </p:cNvPr>
          <p:cNvCxnSpPr>
            <a:cxnSpLocks/>
          </p:cNvCxnSpPr>
          <p:nvPr/>
        </p:nvCxnSpPr>
        <p:spPr>
          <a:xfrm flipV="1">
            <a:off x="8015713" y="2725512"/>
            <a:ext cx="1371600" cy="70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D6A8026-E1D3-4DF1-8698-B2CDA9731BDA}"/>
              </a:ext>
            </a:extLst>
          </p:cNvPr>
          <p:cNvCxnSpPr>
            <a:cxnSpLocks/>
          </p:cNvCxnSpPr>
          <p:nvPr/>
        </p:nvCxnSpPr>
        <p:spPr>
          <a:xfrm>
            <a:off x="10660426" y="974490"/>
            <a:ext cx="6674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3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51507B-97A7-4EDA-9F5B-60794B7E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426EEA-26C7-423F-A79B-51A5BC0966A2}" type="slidenum">
              <a:rPr lang="es-CL" smtClean="0"/>
              <a:pPr/>
              <a:t>9</a:t>
            </a:fld>
            <a:endParaRPr lang="es-CL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3BB4F7-1F2A-4CAB-A70D-99EF6DB80F39}"/>
              </a:ext>
            </a:extLst>
          </p:cNvPr>
          <p:cNvSpPr/>
          <p:nvPr/>
        </p:nvSpPr>
        <p:spPr>
          <a:xfrm>
            <a:off x="0" y="0"/>
            <a:ext cx="822036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DD482F-8727-48B3-8BAC-3ADE327893B5}"/>
              </a:ext>
            </a:extLst>
          </p:cNvPr>
          <p:cNvSpPr txBox="1">
            <a:spLocks/>
          </p:cNvSpPr>
          <p:nvPr/>
        </p:nvSpPr>
        <p:spPr>
          <a:xfrm>
            <a:off x="696486" y="220508"/>
            <a:ext cx="11117810" cy="9163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0E7188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¿Qué dicen sus clientes en Google? Presenta una nota 4,4 con 338 opiniones de clientes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C8CFF6-E07F-4AB0-A10E-84692101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57386"/>
            <a:ext cx="4572000" cy="2371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746A3BCF-9DAB-47C9-8549-C3F51429F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918D55-153C-4853-9EC0-CF8BB1AE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60" y="4147151"/>
            <a:ext cx="4572000" cy="2371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7EC99EA-7AC9-4313-8461-89D2B2F85920}"/>
              </a:ext>
            </a:extLst>
          </p:cNvPr>
          <p:cNvSpPr txBox="1"/>
          <p:nvPr/>
        </p:nvSpPr>
        <p:spPr>
          <a:xfrm>
            <a:off x="624280" y="1136878"/>
            <a:ext cx="747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>
                <a:solidFill>
                  <a:srgbClr val="FF0000"/>
                </a:solidFill>
              </a:rPr>
              <a:t>(-)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28A87F-4700-44AC-9179-99896154E110}"/>
              </a:ext>
            </a:extLst>
          </p:cNvPr>
          <p:cNvSpPr txBox="1"/>
          <p:nvPr/>
        </p:nvSpPr>
        <p:spPr>
          <a:xfrm>
            <a:off x="10921348" y="3907772"/>
            <a:ext cx="878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>
                <a:solidFill>
                  <a:srgbClr val="00B050"/>
                </a:solidFill>
              </a:rPr>
              <a:t>(+)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FAABD9-CE36-4F45-9BD5-D3E14E08133B}"/>
              </a:ext>
            </a:extLst>
          </p:cNvPr>
          <p:cNvSpPr txBox="1"/>
          <p:nvPr/>
        </p:nvSpPr>
        <p:spPr>
          <a:xfrm>
            <a:off x="6096000" y="2272682"/>
            <a:ext cx="356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Problema típico: Esperas muy largas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A2A65F-4315-4F1B-8127-2A5FA3A1A9EA}"/>
              </a:ext>
            </a:extLst>
          </p:cNvPr>
          <p:cNvSpPr txBox="1"/>
          <p:nvPr/>
        </p:nvSpPr>
        <p:spPr>
          <a:xfrm>
            <a:off x="1522151" y="5153885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Apreciación típica: Buena atención y buen precio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A07B85-203B-4947-8050-17C06B2CB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08" y="2612999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E33CAD5-DD91-4288-916C-B45AD365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94" y="2612999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5573A38-55A8-4DF2-8035-B10914D5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80" y="2618634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22EE2E7-8640-4841-B75A-86DB1190F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37" y="5528852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84CF58B-FB40-41B9-AFF3-D414F211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23" y="5528852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C79C638-56F1-4726-8EA1-6599AE41D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09" y="5534487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C535718F-1387-455D-BA12-D3B44465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2" y="5540122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6FFE98C-5C00-4FDB-81D2-A868F2C1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88" y="5545757"/>
            <a:ext cx="740386" cy="7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18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3" grpId="0"/>
      <p:bldP spid="17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3900</TotalTime>
  <Words>1713</Words>
  <Application>Microsoft Office PowerPoint</Application>
  <PresentationFormat>Panorámica</PresentationFormat>
  <Paragraphs>271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Retrospect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Alfredo Aranda Nuñez</dc:creator>
  <cp:lastModifiedBy>Alfredo Aranda Nuñez</cp:lastModifiedBy>
  <cp:revision>90</cp:revision>
  <dcterms:created xsi:type="dcterms:W3CDTF">2020-07-24T04:32:36Z</dcterms:created>
  <dcterms:modified xsi:type="dcterms:W3CDTF">2021-05-13T05:20:17Z</dcterms:modified>
</cp:coreProperties>
</file>